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8" r:id="rId6"/>
    <p:sldId id="259" r:id="rId7"/>
    <p:sldId id="270" r:id="rId8"/>
    <p:sldId id="260" r:id="rId9"/>
    <p:sldId id="261" r:id="rId10"/>
    <p:sldId id="273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72" r:id="rId19"/>
    <p:sldId id="269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190B07-3D86-4995-8AAB-4DA7A221E3EE}" v="1866" dt="2020-05-18T11:24:21.2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E6C03-674B-4EB3-9E9D-469EB4F0026B}" type="datetimeFigureOut">
              <a:rPr lang="cs-CZ" smtClean="0"/>
              <a:t>18.05.2020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AADAD-DF7A-45E7-AEE1-256842ABEEB4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094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E6C03-674B-4EB3-9E9D-469EB4F0026B}" type="datetimeFigureOut">
              <a:rPr lang="cs-CZ" smtClean="0"/>
              <a:t>18.05.2020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AADAD-DF7A-45E7-AEE1-256842ABEE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41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E6C03-674B-4EB3-9E9D-469EB4F0026B}" type="datetimeFigureOut">
              <a:rPr lang="cs-CZ" smtClean="0"/>
              <a:t>18.05.2020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AADAD-DF7A-45E7-AEE1-256842ABEE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8762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E6C03-674B-4EB3-9E9D-469EB4F0026B}" type="datetimeFigureOut">
              <a:rPr lang="cs-CZ" smtClean="0"/>
              <a:t>18.05.2020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AADAD-DF7A-45E7-AEE1-256842ABEE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428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E6C03-674B-4EB3-9E9D-469EB4F0026B}" type="datetimeFigureOut">
              <a:rPr lang="cs-CZ" smtClean="0"/>
              <a:t>18.05.2020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AADAD-DF7A-45E7-AEE1-256842ABEEB4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5561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E6C03-674B-4EB3-9E9D-469EB4F0026B}" type="datetimeFigureOut">
              <a:rPr lang="cs-CZ" smtClean="0"/>
              <a:t>18.05.2020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AADAD-DF7A-45E7-AEE1-256842ABEE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3115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E6C03-674B-4EB3-9E9D-469EB4F0026B}" type="datetimeFigureOut">
              <a:rPr lang="cs-CZ" smtClean="0"/>
              <a:t>18.05.2020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AADAD-DF7A-45E7-AEE1-256842ABEE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0949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E6C03-674B-4EB3-9E9D-469EB4F0026B}" type="datetimeFigureOut">
              <a:rPr lang="cs-CZ" smtClean="0"/>
              <a:t>18.05.2020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AADAD-DF7A-45E7-AEE1-256842ABEE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0244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E6C03-674B-4EB3-9E9D-469EB4F0026B}" type="datetimeFigureOut">
              <a:rPr lang="cs-CZ" smtClean="0"/>
              <a:t>18.05.2020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AADAD-DF7A-45E7-AEE1-256842ABEE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0653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DEE6C03-674B-4EB3-9E9D-469EB4F0026B}" type="datetimeFigureOut">
              <a:rPr lang="cs-CZ" smtClean="0"/>
              <a:t>18.05.2020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C1AADAD-DF7A-45E7-AEE1-256842ABEE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1905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E6C03-674B-4EB3-9E9D-469EB4F0026B}" type="datetimeFigureOut">
              <a:rPr lang="cs-CZ" smtClean="0"/>
              <a:t>18.05.2020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AADAD-DF7A-45E7-AEE1-256842ABEE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839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EE6C03-674B-4EB3-9E9D-469EB4F0026B}" type="datetimeFigureOut">
              <a:rPr lang="cs-CZ" smtClean="0"/>
              <a:t>18.05.2020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C1AADAD-DF7A-45E7-AEE1-256842ABEEB4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4598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B71148-6A94-40B3-A14F-20667511B2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Zkouška nanečisto - řešení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2F8ECD1-860F-4B09-AAED-11A9F5D132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/>
              <a:t>18. 5. 2020</a:t>
            </a:r>
          </a:p>
        </p:txBody>
      </p:sp>
    </p:spTree>
    <p:extLst>
      <p:ext uri="{BB962C8B-B14F-4D97-AF65-F5344CB8AC3E}">
        <p14:creationId xmlns:p14="http://schemas.microsoft.com/office/powerpoint/2010/main" val="1687728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FD3276-87EC-4AF7-B571-CF626E5C3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Provádíme-li jakýkoliv test, mluvíme o hladině významnosti. Pokud chceme při zamítnutí mít co nejmenší riziko omylu (s co nejmenší chybou), kterou z následujících hodnot vybereme?</a:t>
            </a:r>
            <a:endParaRPr lang="cs-CZ" sz="1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1FBF88-2E01-4D68-A0EB-54E60C72885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 0.01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 0.005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 0.1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 0.01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 0.05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 0.5</a:t>
            </a:r>
          </a:p>
        </p:txBody>
      </p:sp>
      <p:pic>
        <p:nvPicPr>
          <p:cNvPr id="5" name="Picture 7">
            <a:extLst>
              <a:ext uri="{FF2B5EF4-FFF2-40B4-BE49-F238E27FC236}">
                <a16:creationId xmlns:a16="http://schemas.microsoft.com/office/drawing/2014/main" id="{960B4D61-C808-4A08-A23A-94E4A70AA8B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2923" y="2005992"/>
            <a:ext cx="4937125" cy="3702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8B87C902-E0B2-4A32-903D-23730617C08A}"/>
              </a:ext>
            </a:extLst>
          </p:cNvPr>
          <p:cNvCxnSpPr>
            <a:cxnSpLocks/>
          </p:cNvCxnSpPr>
          <p:nvPr/>
        </p:nvCxnSpPr>
        <p:spPr>
          <a:xfrm flipH="1">
            <a:off x="6312311" y="3429000"/>
            <a:ext cx="2231921" cy="169164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5C8B5A2A-606D-4292-AA1D-31B4C5059DD6}"/>
              </a:ext>
            </a:extLst>
          </p:cNvPr>
          <p:cNvSpPr txBox="1"/>
          <p:nvPr/>
        </p:nvSpPr>
        <p:spPr>
          <a:xfrm>
            <a:off x="7659330" y="1847741"/>
            <a:ext cx="321514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rgbClr val="0070C0"/>
                </a:solidFill>
              </a:rPr>
              <a:t>Čím je menší plocha k zamítnutí, tím je jistější že zamítáme správně… vzpomeňte si na cvičení – kde byla hodně malá p-hodnota, věděli jsme, že třeba data jsou určitě vhodná k regresi, nebo zamítáme původní tvrzení.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711554DC-FBE0-4B6B-B408-CD14A7C52CAB}"/>
              </a:ext>
            </a:extLst>
          </p:cNvPr>
          <p:cNvSpPr txBox="1"/>
          <p:nvPr/>
        </p:nvSpPr>
        <p:spPr>
          <a:xfrm>
            <a:off x="7786834" y="4197311"/>
            <a:ext cx="35045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Abychom si byli jistí, potřebujeme co nejmenší plochu, tedy co nejmenší hladinu významnosti.</a:t>
            </a:r>
          </a:p>
        </p:txBody>
      </p:sp>
    </p:spTree>
    <p:extLst>
      <p:ext uri="{BB962C8B-B14F-4D97-AF65-F5344CB8AC3E}">
        <p14:creationId xmlns:p14="http://schemas.microsoft.com/office/powerpoint/2010/main" val="4069212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BEABD2-240C-41C8-BC18-A8A8C1660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Podmíněné rozdělení náhodné veličiny </a:t>
            </a:r>
            <a:r>
              <a:rPr lang="en-US" dirty="0"/>
              <a:t>f(</a:t>
            </a:r>
            <a:r>
              <a:rPr lang="en-US" dirty="0" err="1"/>
              <a:t>x|y</a:t>
            </a:r>
            <a:r>
              <a:rPr lang="en-US" dirty="0"/>
              <a:t>) </a:t>
            </a:r>
            <a:r>
              <a:rPr lang="cs-CZ" dirty="0"/>
              <a:t>se rovná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B1B5BD5E-963C-4668-B46C-9FB23072FB51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/>
              </a:bodyPr>
              <a:lstStyle/>
              <a:p>
                <a:endParaRPr lang="cs-CZ" dirty="0"/>
              </a:p>
              <a:p>
                <a:pPr>
                  <a:buClr>
                    <a:srgbClr val="00B05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cs-CZ" b="0" i="1" dirty="0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cs-CZ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cs-CZ" b="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cs-CZ" b="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cs-CZ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cs-CZ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cs-CZ" b="0" dirty="0"/>
              </a:p>
              <a:p>
                <a:pPr>
                  <a:buClr>
                    <a:srgbClr val="00B05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)/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cs-CZ" dirty="0"/>
              </a:p>
              <a:p>
                <a:pPr>
                  <a:buClr>
                    <a:srgbClr val="00B05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cs-CZ" i="1" dirty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cs-CZ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i="1" dirty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cs-CZ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i="1" dirty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cs-CZ" i="1" dirty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cs-CZ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i="1" dirty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cs-CZ" dirty="0"/>
              </a:p>
              <a:p>
                <a:pPr>
                  <a:buClr>
                    <a:srgbClr val="00B05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cs-CZ" i="1" dirty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cs-CZ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cs-CZ" i="1" dirty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cs-CZ" dirty="0"/>
              </a:p>
              <a:p>
                <a:pPr>
                  <a:buClr>
                    <a:srgbClr val="00B05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cs-CZ" i="1" dirty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)/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cs-CZ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i="1" dirty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cs-CZ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i="1" dirty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endParaRPr lang="cs-CZ" dirty="0"/>
              </a:p>
              <a:p>
                <a:pPr>
                  <a:buClr>
                    <a:srgbClr val="00B050"/>
                  </a:buCl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cs-CZ" i="1" dirty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cs-CZ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i="1" dirty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cs-CZ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i="1" dirty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B1B5BD5E-963C-4668-B46C-9FB23072FB5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296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Zástupný obsah 3">
                <a:extLst>
                  <a:ext uri="{FF2B5EF4-FFF2-40B4-BE49-F238E27FC236}">
                    <a16:creationId xmlns:a16="http://schemas.microsoft.com/office/drawing/2014/main" id="{38BCD21E-21D7-44EB-81D2-F8D65A92CA7F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/>
              </a:bodyPr>
              <a:lstStyle/>
              <a:p>
                <a:endParaRPr lang="cs-CZ" dirty="0"/>
              </a:p>
              <a:p>
                <a14:m>
                  <m:oMath xmlns:m="http://schemas.openxmlformats.org/officeDocument/2006/math">
                    <m:r>
                      <a:rPr lang="cs-CZ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e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e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US" b="0" dirty="0">
                  <a:solidFill>
                    <a:srgbClr val="0070C0"/>
                  </a:solidFill>
                </a:endParaRPr>
              </a:p>
              <a:p>
                <a:endParaRPr lang="en-US" dirty="0">
                  <a:solidFill>
                    <a:srgbClr val="0070C0"/>
                  </a:solidFill>
                </a:endParaRPr>
              </a:p>
              <a:p>
                <a:r>
                  <a:rPr lang="en-US" dirty="0">
                    <a:solidFill>
                      <a:srgbClr val="0070C0"/>
                    </a:solidFill>
                  </a:rPr>
                  <a:t>P</a:t>
                </a:r>
                <a:r>
                  <a:rPr lang="cs-CZ" dirty="0" err="1">
                    <a:solidFill>
                      <a:srgbClr val="0070C0"/>
                    </a:solidFill>
                  </a:rPr>
                  <a:t>táme</a:t>
                </a:r>
                <a:r>
                  <a:rPr lang="cs-CZ" dirty="0">
                    <a:solidFill>
                      <a:srgbClr val="0070C0"/>
                    </a:solidFill>
                  </a:rPr>
                  <a:t> se na podmíněné rozdělení, tedy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cs-CZ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cs-CZ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e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cs-CZ" dirty="0"/>
              </a:p>
            </p:txBody>
          </p:sp>
        </mc:Choice>
        <mc:Fallback>
          <p:sp>
            <p:nvSpPr>
              <p:cNvPr id="4" name="Zástupný obsah 3">
                <a:extLst>
                  <a:ext uri="{FF2B5EF4-FFF2-40B4-BE49-F238E27FC236}">
                    <a16:creationId xmlns:a16="http://schemas.microsoft.com/office/drawing/2014/main" id="{38BCD21E-21D7-44EB-81D2-F8D65A92CA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3"/>
                <a:stretch>
                  <a:fillRect l="-308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8407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6DBE5E-2261-4176-A977-6233DE9EC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 konzistentní statistiku platí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3EF637-1208-41C4-9FC2-11C78F334B0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s rostoucím rozsahem výběru se rozptyl statistiky blíží k rozptylu souboru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rozptyl statistiky se rovná rozptylu souboru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s rostoucím rozsahem výběru se střední hodnota statistiky blíží nule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rozptyl statistiky se rovná nule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střední hodnota statistiky se rovná nule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s rostoucím rozsahem výběru se rozptyl statistiky blíží k nule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ástupný obsah 3">
                <a:extLst>
                  <a:ext uri="{FF2B5EF4-FFF2-40B4-BE49-F238E27FC236}">
                    <a16:creationId xmlns:a16="http://schemas.microsoft.com/office/drawing/2014/main" id="{267A5399-535F-4620-B553-8451F94A5352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en-US" dirty="0">
                    <a:solidFill>
                      <a:srgbClr val="0070C0"/>
                    </a:solidFill>
                  </a:rPr>
                  <a:t>Vlastnosti </a:t>
                </a:r>
                <a:r>
                  <a:rPr lang="en-US" dirty="0" err="1">
                    <a:solidFill>
                      <a:srgbClr val="0070C0"/>
                    </a:solidFill>
                  </a:rPr>
                  <a:t>statistiky</a:t>
                </a:r>
                <a:r>
                  <a:rPr lang="en-US" dirty="0">
                    <a:solidFill>
                      <a:srgbClr val="0070C0"/>
                    </a:solidFill>
                  </a:rPr>
                  <a:t>: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dirty="0" err="1">
                    <a:solidFill>
                      <a:srgbClr val="0070C0"/>
                    </a:solidFill>
                  </a:rPr>
                  <a:t>Nestrannost</a:t>
                </a:r>
                <a:endParaRPr lang="en-US" dirty="0">
                  <a:solidFill>
                    <a:srgbClr val="0070C0"/>
                  </a:solidFill>
                </a:endParaRPr>
              </a:p>
              <a:p>
                <a:pPr marL="749808" lvl="1" indent="-457200"/>
                <a:r>
                  <a:rPr lang="cs-CZ" dirty="0">
                    <a:solidFill>
                      <a:srgbClr val="0070C0"/>
                    </a:solidFill>
                  </a:rPr>
                  <a:t>Čím víc mám bodových odhadů, tak jejich průměr se blíží hledanému souborovému parametru</a:t>
                </a:r>
                <a:endParaRPr lang="en-US" dirty="0">
                  <a:solidFill>
                    <a:srgbClr val="0070C0"/>
                  </a:solidFill>
                </a:endParaRPr>
              </a:p>
              <a:p>
                <a:pPr marL="749808" lvl="1" indent="-457200"/>
                <a:endParaRPr lang="en-US" dirty="0">
                  <a:solidFill>
                    <a:srgbClr val="0070C0"/>
                  </a:solidFill>
                </a:endParaRP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dirty="0" err="1">
                    <a:solidFill>
                      <a:srgbClr val="0070C0"/>
                    </a:solidFill>
                  </a:rPr>
                  <a:t>Konzistence</a:t>
                </a:r>
                <a:endParaRPr lang="cs-CZ" dirty="0">
                  <a:solidFill>
                    <a:srgbClr val="0070C0"/>
                  </a:solidFill>
                </a:endParaRPr>
              </a:p>
              <a:p>
                <a:pPr marL="749808" lvl="1" indent="-457200"/>
                <a:r>
                  <a:rPr lang="cs-CZ" dirty="0">
                    <a:solidFill>
                      <a:srgbClr val="0070C0"/>
                    </a:solidFill>
                  </a:rPr>
                  <a:t>Čím mám víc dat, tím lepší je odhad a míň se liším od skutečného parametru. Každá extrémní hodnota je „vyrušena“ velkým množstvím přesných hodnot.</a:t>
                </a:r>
              </a:p>
              <a:p>
                <a:pPr marL="749808" lvl="1" indent="-457200"/>
                <a14:m>
                  <m:oMath xmlns:m="http://schemas.openxmlformats.org/officeDocument/2006/math">
                    <m:r>
                      <a:rPr lang="cs-CZ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𝐷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</m:acc>
                      </m:e>
                    </m:d>
                    <m:r>
                      <a:rPr lang="en-US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cs-CZ" dirty="0">
                  <a:solidFill>
                    <a:srgbClr val="0070C0"/>
                  </a:solidFill>
                </a:endParaRPr>
              </a:p>
              <a:p>
                <a:pPr marL="749808" lvl="1" indent="-457200" algn="ctr"/>
                <a:endParaRPr lang="en-US" dirty="0">
                  <a:solidFill>
                    <a:srgbClr val="0070C0"/>
                  </a:solidFill>
                </a:endParaRP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dirty="0" err="1">
                    <a:solidFill>
                      <a:srgbClr val="0070C0"/>
                    </a:solidFill>
                  </a:rPr>
                  <a:t>Vydatnost</a:t>
                </a:r>
                <a:endParaRPr lang="cs-CZ" dirty="0">
                  <a:solidFill>
                    <a:srgbClr val="0070C0"/>
                  </a:solidFill>
                </a:endParaRPr>
              </a:p>
              <a:p>
                <a:pPr marL="749808" lvl="1" indent="-457200"/>
                <a:r>
                  <a:rPr lang="cs-CZ" dirty="0">
                    <a:solidFill>
                      <a:srgbClr val="0070C0"/>
                    </a:solidFill>
                  </a:rPr>
                  <a:t>Vydatnější je ta statistika, která má menší rozptyl</a:t>
                </a:r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" name="Zástupný obsah 3">
                <a:extLst>
                  <a:ext uri="{FF2B5EF4-FFF2-40B4-BE49-F238E27FC236}">
                    <a16:creationId xmlns:a16="http://schemas.microsoft.com/office/drawing/2014/main" id="{267A5399-535F-4620-B553-8451F94A535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2"/>
                <a:stretch>
                  <a:fillRect l="-2593" t="-1667" r="-11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5081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36306F-85CA-4D6B-B905-15F8DFC22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Je dáno sdružené rozdělení dvou náhodných veličin: x={1,2} a y={1,2,3} ve tvaru tabulky [0.1 0.2 0.23;  0.11 0.01 0.35]. Čemu se rovná marginální rozdělení náhodné veličiny y?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9BA9B19-A9F4-4EC4-99B5-56DEF2AC7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70746"/>
          </a:xfrm>
        </p:spPr>
        <p:txBody>
          <a:bodyPr/>
          <a:lstStyle/>
          <a:p>
            <a:r>
              <a:rPr lang="cs-CZ" dirty="0"/>
              <a:t>Máme sdružené rozdělení pro diskrétní náhodnou veličinu, kterou přepíšeme do tabulky</a:t>
            </a:r>
          </a:p>
          <a:p>
            <a:endParaRPr lang="cs-CZ" dirty="0"/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268FB70B-572F-4A95-86C0-779B03E785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515784"/>
              </p:ext>
            </p:extLst>
          </p:nvPr>
        </p:nvGraphicFramePr>
        <p:xfrm>
          <a:off x="1830440" y="2316480"/>
          <a:ext cx="812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1345038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8088557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06901870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39339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Y=1 (termín 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Y=2 (termín 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Y=3 (termín 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598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X=1 (muž)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4242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X=2 (žena)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8907514"/>
                  </a:ext>
                </a:extLst>
              </a:tr>
            </a:tbl>
          </a:graphicData>
        </a:graphic>
      </p:graphicFrame>
      <p:graphicFrame>
        <p:nvGraphicFramePr>
          <p:cNvPr id="8" name="Tabulka 6">
            <a:extLst>
              <a:ext uri="{FF2B5EF4-FFF2-40B4-BE49-F238E27FC236}">
                <a16:creationId xmlns:a16="http://schemas.microsoft.com/office/drawing/2014/main" id="{F8276C83-B087-47FD-BE1E-034A87D83E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4183663"/>
              </p:ext>
            </p:extLst>
          </p:nvPr>
        </p:nvGraphicFramePr>
        <p:xfrm>
          <a:off x="1830440" y="4328160"/>
          <a:ext cx="8128000" cy="1497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1345038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8088557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06901870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3933948"/>
                    </a:ext>
                  </a:extLst>
                </a:gridCol>
              </a:tblGrid>
              <a:tr h="38523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Y=1 (termín 1)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Y=2 (termín 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Y=3 (termín 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598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X=1 (muž)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774242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X=2 (žena)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8907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0,58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036823663"/>
                  </a:ext>
                </a:extLst>
              </a:tr>
            </a:tbl>
          </a:graphicData>
        </a:graphic>
      </p:graphicFrame>
      <p:sp>
        <p:nvSpPr>
          <p:cNvPr id="9" name="TextovéPole 8">
            <a:extLst>
              <a:ext uri="{FF2B5EF4-FFF2-40B4-BE49-F238E27FC236}">
                <a16:creationId xmlns:a16="http://schemas.microsoft.com/office/drawing/2014/main" id="{9692B5BC-D420-482F-8BBD-E06F91A0119E}"/>
              </a:ext>
            </a:extLst>
          </p:cNvPr>
          <p:cNvSpPr txBox="1"/>
          <p:nvPr/>
        </p:nvSpPr>
        <p:spPr>
          <a:xfrm>
            <a:off x="939964" y="3576580"/>
            <a:ext cx="102157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Zajímá nás marginální r. pro y, tedy s jakou pravděpodobností člověk přijde na první, druhý či třetí termín bez ohledu na pohlaví</a:t>
            </a:r>
          </a:p>
        </p:txBody>
      </p:sp>
    </p:spTree>
    <p:extLst>
      <p:ext uri="{BB962C8B-B14F-4D97-AF65-F5344CB8AC3E}">
        <p14:creationId xmlns:p14="http://schemas.microsoft.com/office/powerpoint/2010/main" val="919926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A10C83-AEE8-45BA-9E31-8A9C82B95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443874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sz="2200" dirty="0"/>
              <a:t>Zkoumali jsme oblibu jednotlivých dopravních prostředků mezi zákazníky obchodního centra. Opakovaně jsme měřili počty zákazníků, kteří vystoupili u OC z jednotlivých dopravních prostředků a zapsali jsme je: Tramvaj=[76. 77. 19. 53. 14. 25. 21. </a:t>
            </a:r>
            <a:r>
              <a:rPr lang="en-US" sz="2200" dirty="0"/>
              <a:t>…</a:t>
            </a:r>
            <a:r>
              <a:rPr lang="cs-CZ" sz="2200" dirty="0"/>
              <a:t> ]; Autobus=[20. 84. 112. 32. 106. </a:t>
            </a:r>
            <a:r>
              <a:rPr lang="en-US" sz="2200" dirty="0"/>
              <a:t>…]</a:t>
            </a:r>
            <a:r>
              <a:rPr lang="cs-CZ" sz="2200" dirty="0"/>
              <a:t>. Na hladině významnosti 95% testujte nulovou hypotézu, že v průměru cestuje stejný počet zákazníků v autobuse a v tramvaji.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173F199A-27A1-4B70-AA9C-78047D4C434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97280" y="2104103"/>
                <a:ext cx="10058400" cy="3764991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cs-CZ" dirty="0"/>
                  <a:t>Abychom mohli určit, který test použijeme, nejdříve otestujeme normalitu dat pomocí </a:t>
                </a:r>
                <a:r>
                  <a:rPr lang="cs-CZ" dirty="0" err="1"/>
                  <a:t>Shapiro</a:t>
                </a:r>
                <a:r>
                  <a:rPr lang="cs-CZ" dirty="0"/>
                  <a:t> testu nebo AD testu s tímto výsledkem. U prvního výběru (tramvaj) nám vyšla p-hodnota  </a:t>
                </a:r>
                <a:r>
                  <a:rPr lang="cs-CZ" dirty="0" err="1"/>
                  <a:t>p_tram</a:t>
                </a:r>
                <a:r>
                  <a:rPr lang="cs-CZ" dirty="0"/>
                  <a:t>=0.0021, u druhého (autobus) </a:t>
                </a:r>
                <a:r>
                  <a:rPr lang="cs-CZ" dirty="0" err="1"/>
                  <a:t>p_bus</a:t>
                </a:r>
                <a:r>
                  <a:rPr lang="cs-CZ" dirty="0"/>
                  <a:t>=0.0047.</a:t>
                </a:r>
                <a:endParaRPr lang="en-US" dirty="0"/>
              </a:p>
              <a:p>
                <a:endParaRPr lang="en-US" dirty="0"/>
              </a:p>
              <a:p>
                <a:r>
                  <a:rPr lang="en-US" dirty="0">
                    <a:solidFill>
                      <a:srgbClr val="0070C0"/>
                    </a:solidFill>
                  </a:rPr>
                  <a:t>Pro </a:t>
                </a:r>
                <a:r>
                  <a:rPr lang="cs-CZ" dirty="0">
                    <a:solidFill>
                      <a:srgbClr val="0070C0"/>
                    </a:solidFill>
                  </a:rPr>
                  <a:t>použití parametrických testů: potřeba normalita dat u všech výběrů </a:t>
                </a:r>
                <a:r>
                  <a:rPr lang="cs-CZ" dirty="0">
                    <a:solidFill>
                      <a:srgbClr val="0070C0"/>
                    </a:solidFill>
                    <a:sym typeface="Wingdings" panose="05000000000000000000" pitchFamily="2" charset="2"/>
                  </a:rPr>
                  <a:t></a:t>
                </a:r>
                <a:r>
                  <a:rPr lang="en-US" dirty="0">
                    <a:solidFill>
                      <a:srgbClr val="0070C0"/>
                    </a:solidFill>
                    <a:sym typeface="Wingdings" panose="05000000000000000000" pitchFamily="2" charset="2"/>
                  </a:rPr>
                  <a:t> u</a:t>
                </a:r>
                <a:r>
                  <a:rPr lang="cs-CZ" dirty="0">
                    <a:solidFill>
                      <a:srgbClr val="0070C0"/>
                    </a:solidFill>
                    <a:sym typeface="Wingdings" panose="05000000000000000000" pitchFamily="2" charset="2"/>
                  </a:rPr>
                  <a:t>ž při prvním zamítnutí (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𝑝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&lt;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  <a:sym typeface="Wingdings" panose="05000000000000000000" pitchFamily="2" charset="2"/>
                  </a:rPr>
                  <a:t>)</a:t>
                </a:r>
                <a:r>
                  <a:rPr lang="cs-CZ" dirty="0">
                    <a:solidFill>
                      <a:srgbClr val="0070C0"/>
                    </a:solidFill>
                    <a:sym typeface="Wingdings" panose="05000000000000000000" pitchFamily="2" charset="2"/>
                  </a:rPr>
                  <a:t>, není potřeba pokračovat. Nelze použít parametrický test hypotéz.</a:t>
                </a:r>
              </a:p>
              <a:p>
                <a:r>
                  <a:rPr lang="cs-CZ" dirty="0">
                    <a:solidFill>
                      <a:srgbClr val="0070C0"/>
                    </a:solidFill>
                    <a:sym typeface="Wingdings" panose="05000000000000000000" pitchFamily="2" charset="2"/>
                  </a:rPr>
                  <a:t>Hladina významnosti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=0.05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  <a:sym typeface="Wingdings" panose="05000000000000000000" pitchFamily="2" charset="2"/>
                  </a:rPr>
                  <a:t>, </a:t>
                </a:r>
                <a:r>
                  <a:rPr lang="en-US" dirty="0" err="1">
                    <a:solidFill>
                      <a:srgbClr val="0070C0"/>
                    </a:solidFill>
                    <a:sym typeface="Wingdings" panose="05000000000000000000" pitchFamily="2" charset="2"/>
                  </a:rPr>
                  <a:t>tak</a:t>
                </a:r>
                <a:r>
                  <a:rPr lang="cs-CZ" dirty="0">
                    <a:solidFill>
                      <a:srgbClr val="0070C0"/>
                    </a:solidFill>
                    <a:sym typeface="Wingdings" panose="05000000000000000000" pitchFamily="2" charset="2"/>
                  </a:rPr>
                  <a:t>že už pro p-hodnota pro tramvaj je menší a tedy použijeme neparametrický test.</a:t>
                </a:r>
              </a:p>
              <a:p>
                <a:endParaRPr lang="cs-CZ" dirty="0">
                  <a:sym typeface="Wingdings" panose="05000000000000000000" pitchFamily="2" charset="2"/>
                </a:endParaRPr>
              </a:p>
              <a:p>
                <a:pPr lvl="1"/>
                <a:r>
                  <a:rPr lang="cs-CZ" dirty="0">
                    <a:solidFill>
                      <a:srgbClr val="FF0000"/>
                    </a:solidFill>
                  </a:rPr>
                  <a:t>už pro první testovaný výběr nám p-hodnota vyšla menší než hladina významnosti, proto použijeme neparametrické testy hypotéz</a:t>
                </a:r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173F199A-27A1-4B70-AA9C-78047D4C434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2104103"/>
                <a:ext cx="10058400" cy="3764991"/>
              </a:xfrm>
              <a:blipFill>
                <a:blip r:embed="rId2"/>
                <a:stretch>
                  <a:fillRect l="-606" t="-226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5617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A10C83-AEE8-45BA-9E31-8A9C82B95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443874"/>
          </a:xfrm>
        </p:spPr>
        <p:txBody>
          <a:bodyPr>
            <a:normAutofit fontScale="90000"/>
          </a:bodyPr>
          <a:lstStyle/>
          <a:p>
            <a:r>
              <a:rPr lang="cs-CZ" sz="2200" dirty="0"/>
              <a:t>Zkoumali jsme oblibu jednotlivých dopravních prostředků mezi zákazníky obchodního centra. Opakovaně jsme měřili počty zákazníků, kteří vystoupili u OC z jednotlivých dopravních prostředků a zapsali jsme je: Tramvaj=[76. 77. 19. 53. 14. 25. 21. </a:t>
            </a:r>
            <a:r>
              <a:rPr lang="en-US" sz="2200" dirty="0"/>
              <a:t>…</a:t>
            </a:r>
            <a:r>
              <a:rPr lang="cs-CZ" sz="2200" dirty="0"/>
              <a:t> ]; Autobus=[20. 84. 112. 32. 106. </a:t>
            </a:r>
            <a:r>
              <a:rPr lang="en-US" sz="2200" dirty="0"/>
              <a:t>…]</a:t>
            </a:r>
            <a:r>
              <a:rPr lang="cs-CZ" sz="2200" dirty="0"/>
              <a:t>. Na hladině významnosti 95% testujte nulovou hypotézu, že v průměru cestuje stejný počet zákazníků v autobuse a v tramvaji.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173F199A-27A1-4B70-AA9C-78047D4C434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97280" y="2104103"/>
                <a:ext cx="10058400" cy="3764991"/>
              </a:xfrm>
            </p:spPr>
            <p:txBody>
              <a:bodyPr>
                <a:normAutofit/>
              </a:bodyPr>
              <a:lstStyle/>
              <a:p>
                <a:r>
                  <a:rPr lang="cs-CZ" dirty="0"/>
                  <a:t>Na základě předchozího zjištění testujte nulovou hypotézu, že v průměru cestuje stejný počet cestujících v autobuse a v tramvaji.</a:t>
                </a:r>
              </a:p>
              <a:p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 err="1">
                    <a:solidFill>
                      <a:srgbClr val="0070C0"/>
                    </a:solidFill>
                  </a:rPr>
                  <a:t>Neparametrick</a:t>
                </a:r>
                <a:r>
                  <a:rPr lang="cs-CZ" dirty="0">
                    <a:solidFill>
                      <a:srgbClr val="0070C0"/>
                    </a:solidFill>
                  </a:rPr>
                  <a:t>é testy hypotéz, 2 výběry, </a:t>
                </a:r>
                <a:r>
                  <a:rPr lang="cs-CZ" dirty="0" err="1">
                    <a:solidFill>
                      <a:srgbClr val="0070C0"/>
                    </a:solidFill>
                  </a:rPr>
                  <a:t>Napárová</a:t>
                </a:r>
                <a:r>
                  <a:rPr lang="cs-CZ" dirty="0">
                    <a:solidFill>
                      <a:srgbClr val="0070C0"/>
                    </a:solidFill>
                  </a:rPr>
                  <a:t> data, Střední hodnota </a:t>
                </a:r>
                <a:r>
                  <a:rPr lang="cs-CZ" dirty="0">
                    <a:solidFill>
                      <a:srgbClr val="0070C0"/>
                    </a:solidFill>
                    <a:sym typeface="Wingdings" panose="05000000000000000000" pitchFamily="2" charset="2"/>
                  </a:rPr>
                  <a:t></a:t>
                </a:r>
                <a:r>
                  <a:rPr lang="en-US" dirty="0">
                    <a:solidFill>
                      <a:srgbClr val="0070C0"/>
                    </a:solidFill>
                    <a:sym typeface="Wingdings" panose="05000000000000000000" pitchFamily="2" charset="2"/>
                  </a:rPr>
                  <a:t> </a:t>
                </a:r>
                <a:r>
                  <a:rPr lang="cs-CZ" dirty="0">
                    <a:solidFill>
                      <a:srgbClr val="FF0000"/>
                    </a:solidFill>
                  </a:rPr>
                  <a:t>Mann-</a:t>
                </a:r>
                <a:r>
                  <a:rPr lang="cs-CZ" dirty="0" err="1">
                    <a:solidFill>
                      <a:srgbClr val="FF0000"/>
                    </a:solidFill>
                  </a:rPr>
                  <a:t>Whitney</a:t>
                </a:r>
                <a:r>
                  <a:rPr lang="cs-CZ" dirty="0">
                    <a:solidFill>
                      <a:srgbClr val="FF0000"/>
                    </a:solidFill>
                  </a:rPr>
                  <a:t> test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cs-CZ" dirty="0"/>
                  <a:t>Testovali jsme nulovou hypotézu, že v průměru cestuje stejný počet cestujících v autobuse a v tramvaji a vyšla nám p-hodnota = 0.012. Jaký je závěr?</a:t>
                </a:r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rgbClr val="0070C0"/>
                    </a:solidFill>
                  </a:rPr>
                  <a:t>H0: </a:t>
                </a:r>
                <a:r>
                  <a:rPr lang="en-US" dirty="0" err="1">
                    <a:solidFill>
                      <a:srgbClr val="0070C0"/>
                    </a:solidFill>
                  </a:rPr>
                  <a:t>medi</a:t>
                </a:r>
                <a:r>
                  <a:rPr lang="cs-CZ" dirty="0" err="1">
                    <a:solidFill>
                      <a:srgbClr val="0070C0"/>
                    </a:solidFill>
                  </a:rPr>
                  <a:t>ány</a:t>
                </a:r>
                <a:r>
                  <a:rPr lang="cs-CZ" dirty="0">
                    <a:solidFill>
                      <a:srgbClr val="0070C0"/>
                    </a:solidFill>
                  </a:rPr>
                  <a:t> výběrů jsou stejné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cs-CZ" dirty="0">
                    <a:solidFill>
                      <a:srgbClr val="0070C0"/>
                    </a:solidFill>
                  </a:rPr>
                  <a:t>HA: </a:t>
                </a:r>
                <a:r>
                  <a:rPr lang="en-US" dirty="0" err="1">
                    <a:solidFill>
                      <a:srgbClr val="0070C0"/>
                    </a:solidFill>
                  </a:rPr>
                  <a:t>medi</a:t>
                </a:r>
                <a:r>
                  <a:rPr lang="cs-CZ" dirty="0" err="1">
                    <a:solidFill>
                      <a:srgbClr val="0070C0"/>
                    </a:solidFill>
                  </a:rPr>
                  <a:t>ány</a:t>
                </a:r>
                <a:r>
                  <a:rPr lang="cs-CZ" dirty="0">
                    <a:solidFill>
                      <a:srgbClr val="0070C0"/>
                    </a:solidFill>
                  </a:rPr>
                  <a:t> výběrů nejsou stejné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cs-CZ" dirty="0">
                  <a:solidFill>
                    <a:srgbClr val="0070C0"/>
                  </a:solidFill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cs-CZ" dirty="0">
                    <a:solidFill>
                      <a:srgbClr val="0070C0"/>
                    </a:solidFill>
                    <a:sym typeface="Wingdings" panose="05000000000000000000" pitchFamily="2" charset="2"/>
                  </a:rPr>
                  <a:t>(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𝑝</m:t>
                    </m:r>
                    <m:r>
                      <a:rPr lang="en-US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&lt;</m:t>
                    </m:r>
                    <m:r>
                      <a:rPr lang="en-US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  <a:sym typeface="Wingdings" panose="05000000000000000000" pitchFamily="2" charset="2"/>
                  </a:rPr>
                  <a:t>)</a:t>
                </a:r>
                <a:r>
                  <a:rPr lang="cs-CZ" dirty="0">
                    <a:solidFill>
                      <a:srgbClr val="0070C0"/>
                    </a:solidFill>
                    <a:sym typeface="Wingdings" panose="05000000000000000000" pitchFamily="2" charset="2"/>
                  </a:rPr>
                  <a:t> </a:t>
                </a:r>
                <a:r>
                  <a:rPr lang="en-US" dirty="0">
                    <a:solidFill>
                      <a:srgbClr val="0070C0"/>
                    </a:solidFill>
                    <a:sym typeface="Wingdings" panose="05000000000000000000" pitchFamily="2" charset="2"/>
                  </a:rPr>
                  <a:t> </a:t>
                </a:r>
                <a:r>
                  <a:rPr lang="en-US" dirty="0" err="1">
                    <a:solidFill>
                      <a:srgbClr val="0070C0"/>
                    </a:solidFill>
                    <a:sym typeface="Wingdings" panose="05000000000000000000" pitchFamily="2" charset="2"/>
                  </a:rPr>
                  <a:t>Zam</a:t>
                </a:r>
                <a:r>
                  <a:rPr lang="cs-CZ" dirty="0" err="1">
                    <a:solidFill>
                      <a:srgbClr val="0070C0"/>
                    </a:solidFill>
                    <a:sym typeface="Wingdings" panose="05000000000000000000" pitchFamily="2" charset="2"/>
                  </a:rPr>
                  <a:t>ítám</a:t>
                </a:r>
                <a:r>
                  <a:rPr lang="cs-CZ" dirty="0">
                    <a:solidFill>
                      <a:srgbClr val="0070C0"/>
                    </a:solidFill>
                    <a:sym typeface="Wingdings" panose="05000000000000000000" pitchFamily="2" charset="2"/>
                  </a:rPr>
                  <a:t> hypotézu, že v průměru cestuje stejný počet cestujících v autobuse a v tramvaji.</a:t>
                </a:r>
                <a:endParaRPr lang="cs-CZ" dirty="0">
                  <a:solidFill>
                    <a:srgbClr val="0070C0"/>
                  </a:solidFill>
                </a:endParaRPr>
              </a:p>
              <a:p>
                <a:endParaRPr lang="cs-CZ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173F199A-27A1-4B70-AA9C-78047D4C434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2104103"/>
                <a:ext cx="10058400" cy="3764991"/>
              </a:xfrm>
              <a:blipFill>
                <a:blip r:embed="rId2"/>
                <a:stretch>
                  <a:fillRect l="-1455" t="-161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5720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B0B62C-420B-4350-BE81-0128E96AA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Po semestru distančního studia jsme se zeptali, jakou formou komunikovali a jak byli spokojeni. výsledky jsme zapsali do tabulky:</a:t>
            </a: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920F1C78-7D9D-4435-B145-15B80F4874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0424539"/>
              </p:ext>
            </p:extLst>
          </p:nvPr>
        </p:nvGraphicFramePr>
        <p:xfrm>
          <a:off x="1297858" y="1836431"/>
          <a:ext cx="4728529" cy="1854200"/>
        </p:xfrm>
        <a:graphic>
          <a:graphicData uri="http://schemas.openxmlformats.org/drawingml/2006/table">
            <a:tbl>
              <a:tblPr firstRow="1" firstCol="1" bandRow="1">
                <a:tableStyleId>{85BE263C-DBD7-4A20-BB59-AAB30ACAA65A}</a:tableStyleId>
              </a:tblPr>
              <a:tblGrid>
                <a:gridCol w="1124014">
                  <a:extLst>
                    <a:ext uri="{9D8B030D-6E8A-4147-A177-3AD203B41FA5}">
                      <a16:colId xmlns:a16="http://schemas.microsoft.com/office/drawing/2014/main" val="4268033683"/>
                    </a:ext>
                  </a:extLst>
                </a:gridCol>
                <a:gridCol w="1108266">
                  <a:extLst>
                    <a:ext uri="{9D8B030D-6E8A-4147-A177-3AD203B41FA5}">
                      <a16:colId xmlns:a16="http://schemas.microsoft.com/office/drawing/2014/main" val="757082115"/>
                    </a:ext>
                  </a:extLst>
                </a:gridCol>
                <a:gridCol w="1140333">
                  <a:extLst>
                    <a:ext uri="{9D8B030D-6E8A-4147-A177-3AD203B41FA5}">
                      <a16:colId xmlns:a16="http://schemas.microsoft.com/office/drawing/2014/main" val="3148007304"/>
                    </a:ext>
                  </a:extLst>
                </a:gridCol>
                <a:gridCol w="1355916">
                  <a:extLst>
                    <a:ext uri="{9D8B030D-6E8A-4147-A177-3AD203B41FA5}">
                      <a16:colId xmlns:a16="http://schemas.microsoft.com/office/drawing/2014/main" val="136477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Spokojen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Tak napůl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Nespokojen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5361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E-mail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7431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MS </a:t>
                      </a:r>
                      <a:r>
                        <a:rPr lang="cs-CZ" dirty="0" err="1"/>
                        <a:t>Tams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7052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Jiný kanál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613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Vůbec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??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3357729"/>
                  </a:ext>
                </a:extLst>
              </a:tr>
            </a:tbl>
          </a:graphicData>
        </a:graphic>
      </p:graphicFrame>
      <p:graphicFrame>
        <p:nvGraphicFramePr>
          <p:cNvPr id="6" name="Tabulka 4">
            <a:extLst>
              <a:ext uri="{FF2B5EF4-FFF2-40B4-BE49-F238E27FC236}">
                <a16:creationId xmlns:a16="http://schemas.microsoft.com/office/drawing/2014/main" id="{6AECFC5A-933E-4B4B-B6D4-8EAF79F8B1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2245898"/>
              </p:ext>
            </p:extLst>
          </p:nvPr>
        </p:nvGraphicFramePr>
        <p:xfrm>
          <a:off x="6427151" y="3955283"/>
          <a:ext cx="4728529" cy="1854200"/>
        </p:xfrm>
        <a:graphic>
          <a:graphicData uri="http://schemas.openxmlformats.org/drawingml/2006/table">
            <a:tbl>
              <a:tblPr firstRow="1" firstCol="1" bandRow="1">
                <a:tableStyleId>{85BE263C-DBD7-4A20-BB59-AAB30ACAA65A}</a:tableStyleId>
              </a:tblPr>
              <a:tblGrid>
                <a:gridCol w="1124014">
                  <a:extLst>
                    <a:ext uri="{9D8B030D-6E8A-4147-A177-3AD203B41FA5}">
                      <a16:colId xmlns:a16="http://schemas.microsoft.com/office/drawing/2014/main" val="4268033683"/>
                    </a:ext>
                  </a:extLst>
                </a:gridCol>
                <a:gridCol w="1108266">
                  <a:extLst>
                    <a:ext uri="{9D8B030D-6E8A-4147-A177-3AD203B41FA5}">
                      <a16:colId xmlns:a16="http://schemas.microsoft.com/office/drawing/2014/main" val="757082115"/>
                    </a:ext>
                  </a:extLst>
                </a:gridCol>
                <a:gridCol w="1140333">
                  <a:extLst>
                    <a:ext uri="{9D8B030D-6E8A-4147-A177-3AD203B41FA5}">
                      <a16:colId xmlns:a16="http://schemas.microsoft.com/office/drawing/2014/main" val="3148007304"/>
                    </a:ext>
                  </a:extLst>
                </a:gridCol>
                <a:gridCol w="1355916">
                  <a:extLst>
                    <a:ext uri="{9D8B030D-6E8A-4147-A177-3AD203B41FA5}">
                      <a16:colId xmlns:a16="http://schemas.microsoft.com/office/drawing/2014/main" val="136477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Spokojen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Tak napůl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Nespokojen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5361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E-mail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7431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MS </a:t>
                      </a:r>
                      <a:r>
                        <a:rPr lang="cs-CZ" dirty="0" err="1"/>
                        <a:t>Tams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7052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Jiný kanál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613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Vůbec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3357729"/>
                  </a:ext>
                </a:extLst>
              </a:tr>
            </a:tbl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id="{696427F0-5D48-4629-B109-F818E92DF0E0}"/>
              </a:ext>
            </a:extLst>
          </p:cNvPr>
          <p:cNvSpPr txBox="1"/>
          <p:nvPr/>
        </p:nvSpPr>
        <p:spPr>
          <a:xfrm>
            <a:off x="6656439" y="1951672"/>
            <a:ext cx="526297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Je dobré si říci, že tu máme diskrétní data</a:t>
            </a:r>
          </a:p>
          <a:p>
            <a:r>
              <a:rPr lang="cs-CZ" dirty="0"/>
              <a:t>Test nezávislosti pro diskrétní data: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err="1"/>
              <a:t>Fisherův</a:t>
            </a:r>
            <a:r>
              <a:rPr lang="cs-CZ" dirty="0"/>
              <a:t> </a:t>
            </a:r>
            <a:r>
              <a:rPr lang="cs-CZ" dirty="0" err="1"/>
              <a:t>exact</a:t>
            </a:r>
            <a:r>
              <a:rPr lang="cs-CZ" dirty="0"/>
              <a:t> test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Chí-kvadrát test nezávislosti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dirty="0"/>
              <a:t>	</a:t>
            </a:r>
            <a:r>
              <a:rPr lang="cs-CZ" dirty="0">
                <a:solidFill>
                  <a:srgbClr val="FF0000"/>
                </a:solidFill>
              </a:rPr>
              <a:t>n</a:t>
            </a:r>
            <a:r>
              <a:rPr lang="en-US" dirty="0">
                <a:solidFill>
                  <a:srgbClr val="FF0000"/>
                </a:solidFill>
              </a:rPr>
              <a:t>&gt;2, v 80% n&gt;5 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 v</a:t>
            </a:r>
            <a:r>
              <a:rPr lang="cs-CZ" dirty="0" err="1">
                <a:solidFill>
                  <a:srgbClr val="FF0000"/>
                </a:solidFill>
                <a:sym typeface="Wingdings" panose="05000000000000000000" pitchFamily="2" charset="2"/>
              </a:rPr>
              <a:t>ýsledek</a:t>
            </a:r>
            <a:r>
              <a:rPr lang="cs-CZ" dirty="0">
                <a:solidFill>
                  <a:srgbClr val="FF0000"/>
                </a:solidFill>
                <a:sym typeface="Wingdings" panose="05000000000000000000" pitchFamily="2" charset="2"/>
              </a:rPr>
              <a:t>: 3</a:t>
            </a:r>
            <a:r>
              <a:rPr lang="cs-CZ" dirty="0"/>
              <a:t>		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B2D3248B-9EF9-4D40-9326-56BB1E24C941}"/>
              </a:ext>
            </a:extLst>
          </p:cNvPr>
          <p:cNvSpPr txBox="1"/>
          <p:nvPr/>
        </p:nvSpPr>
        <p:spPr>
          <a:xfrm>
            <a:off x="1553243" y="3955283"/>
            <a:ext cx="42177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Ch</a:t>
            </a:r>
            <a:r>
              <a:rPr lang="cs-CZ" sz="2800" dirty="0">
                <a:solidFill>
                  <a:srgbClr val="FF0000"/>
                </a:solidFill>
              </a:rPr>
              <a:t>í-kvadrát test nezávislosti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3430EBD-1100-4D9B-8F59-77A6D61AB967}"/>
              </a:ext>
            </a:extLst>
          </p:cNvPr>
          <p:cNvSpPr txBox="1"/>
          <p:nvPr/>
        </p:nvSpPr>
        <p:spPr>
          <a:xfrm>
            <a:off x="1553243" y="5024284"/>
            <a:ext cx="40349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Nezamítám, když p</a:t>
            </a:r>
            <a:r>
              <a:rPr lang="en-US" dirty="0"/>
              <a:t>&gt;α…</a:t>
            </a:r>
            <a:r>
              <a:rPr lang="cs-CZ" dirty="0"/>
              <a:t> tzn. p</a:t>
            </a:r>
            <a:r>
              <a:rPr lang="en-US" dirty="0"/>
              <a:t>&gt;0,05</a:t>
            </a:r>
          </a:p>
          <a:p>
            <a:r>
              <a:rPr lang="en-US" dirty="0"/>
              <a:t>Maxim</a:t>
            </a:r>
            <a:r>
              <a:rPr lang="cs-CZ" dirty="0" err="1"/>
              <a:t>ální</a:t>
            </a:r>
            <a:r>
              <a:rPr lang="cs-CZ" dirty="0"/>
              <a:t> p-hodnota je 1, minimální je 0</a:t>
            </a:r>
          </a:p>
          <a:p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Odpověď: 1</a:t>
            </a:r>
          </a:p>
        </p:txBody>
      </p:sp>
    </p:spTree>
    <p:extLst>
      <p:ext uri="{BB962C8B-B14F-4D97-AF65-F5344CB8AC3E}">
        <p14:creationId xmlns:p14="http://schemas.microsoft.com/office/powerpoint/2010/main" val="79320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CC68FF-5615-45B9-8DE0-065CA1987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Víme, že cena mléka závisí na ceně hovězího (x1) a ceně pozemků na pastvu (x2). Kolik bude očekávaná cena mléka, pro lineární regresní parametry b0=2; b1=0,03; b2=0.5, kdy víme, že hovězí stojí 200 Kč a cena pozemku je 20 Kč. Výsledek zaokrouhlete na 2 desetinná místa.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Zástupný obsah 18">
                <a:extLst>
                  <a:ext uri="{FF2B5EF4-FFF2-40B4-BE49-F238E27FC236}">
                    <a16:creationId xmlns:a16="http://schemas.microsoft.com/office/drawing/2014/main" id="{19D14D3F-37F5-41E5-BBB7-04C76F34FDF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97280" y="1845734"/>
                <a:ext cx="9934514" cy="2598447"/>
              </a:xfrm>
            </p:spPr>
            <p:txBody>
              <a:bodyPr/>
              <a:lstStyle/>
              <a:p>
                <a:r>
                  <a:rPr lang="cs-CZ" dirty="0"/>
                  <a:t>Důležité je si určit, o jakou regresi jedná. Zde nic nebylo zadáno, protože to lze poznat. Mám 2 závisle proměnné X </a:t>
                </a:r>
                <a:r>
                  <a:rPr lang="cs-CZ" dirty="0">
                    <a:sym typeface="Wingdings" panose="05000000000000000000" pitchFamily="2" charset="2"/>
                  </a:rPr>
                  <a:t></a:t>
                </a:r>
                <a:r>
                  <a:rPr lang="en-US" dirty="0">
                    <a:sym typeface="Wingdings" panose="05000000000000000000" pitchFamily="2" charset="2"/>
                  </a:rPr>
                  <a:t> </a:t>
                </a:r>
                <a:r>
                  <a:rPr lang="cs-CZ" dirty="0">
                    <a:sym typeface="Wingdings" panose="05000000000000000000" pitchFamily="2" charset="2"/>
                  </a:rPr>
                  <a:t>vícenásobná regrese</a:t>
                </a:r>
              </a:p>
              <a:p>
                <a:r>
                  <a:rPr lang="cs-CZ" dirty="0">
                    <a:sym typeface="Wingdings" panose="05000000000000000000" pitchFamily="2" charset="2"/>
                  </a:rPr>
                  <a:t>Předpis pro vícenásobnou regresi je:</a:t>
                </a:r>
              </a:p>
              <a:p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cs-CZ" b="0" dirty="0"/>
              </a:p>
              <a:p>
                <a:r>
                  <a:rPr lang="cs-CZ" dirty="0"/>
                  <a:t>tedy po dosazení známých údajů získáme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=2+0,03∗200+0,5∗20=2+6+10=18</m:t>
                    </m:r>
                  </m:oMath>
                </a14:m>
                <a:endParaRPr lang="cs-CZ" dirty="0"/>
              </a:p>
              <a:p>
                <a:endParaRPr lang="cs-CZ" dirty="0"/>
              </a:p>
            </p:txBody>
          </p:sp>
        </mc:Choice>
        <mc:Fallback>
          <p:sp>
            <p:nvSpPr>
              <p:cNvPr id="19" name="Zástupný obsah 18">
                <a:extLst>
                  <a:ext uri="{FF2B5EF4-FFF2-40B4-BE49-F238E27FC236}">
                    <a16:creationId xmlns:a16="http://schemas.microsoft.com/office/drawing/2014/main" id="{19D14D3F-37F5-41E5-BBB7-04C76F34FDF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1845734"/>
                <a:ext cx="9934514" cy="2598447"/>
              </a:xfrm>
              <a:blipFill>
                <a:blip r:embed="rId2"/>
                <a:stretch>
                  <a:fillRect l="-1534" t="-258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>
                <a:extLst>
                  <a:ext uri="{FF2B5EF4-FFF2-40B4-BE49-F238E27FC236}">
                    <a16:creationId xmlns:a16="http://schemas.microsoft.com/office/drawing/2014/main" id="{7643BB89-3EA5-43BB-B3EE-9464907D601C}"/>
                  </a:ext>
                </a:extLst>
              </p:cNvPr>
              <p:cNvSpPr txBox="1"/>
              <p:nvPr/>
            </p:nvSpPr>
            <p:spPr>
              <a:xfrm>
                <a:off x="7138220" y="3552676"/>
                <a:ext cx="4257367" cy="2585323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cs-CZ" dirty="0"/>
                  <a:t>V případě obdobného zadání, ale pouze s jednou nezávisle proměnou: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cs-CZ" dirty="0"/>
                  <a:t>Normalita dat = lineární regrese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cs-CZ" dirty="0"/>
                  <a:t>Není normalita dat - Sleduji počet parametrů b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cs-CZ" dirty="0"/>
                  <a:t>2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dirty="0"/>
                  <a:t>) = exponenciální regrese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cs-CZ" dirty="0"/>
                  <a:t>3 a více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,…, 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cs-CZ" dirty="0"/>
                  <a:t>) = polynomiální regrese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20" name="TextovéPole 19">
                <a:extLst>
                  <a:ext uri="{FF2B5EF4-FFF2-40B4-BE49-F238E27FC236}">
                    <a16:creationId xmlns:a16="http://schemas.microsoft.com/office/drawing/2014/main" id="{7643BB89-3EA5-43BB-B3EE-9464907D60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8220" y="3552676"/>
                <a:ext cx="4257367" cy="2585323"/>
              </a:xfrm>
              <a:prstGeom prst="rect">
                <a:avLst/>
              </a:prstGeom>
              <a:blipFill>
                <a:blip r:embed="rId3"/>
                <a:stretch>
                  <a:fillRect l="-1289" t="-14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1493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65FF4020-8D17-4235-8350-F4F38866F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Statistika pro </a:t>
            </a:r>
            <a:r>
              <a:rPr lang="cs-CZ" sz="3200" dirty="0" err="1"/>
              <a:t>McNemarův</a:t>
            </a:r>
            <a:r>
              <a:rPr lang="cs-CZ" sz="3200" dirty="0"/>
              <a:t> test pochází z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4415F51-0475-4F16-818D-F82E8D3B67A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cs-CZ" sz="2400" dirty="0"/>
              <a:t>speciálního rozdělení</a:t>
            </a:r>
          </a:p>
          <a:p>
            <a:pPr lvl="1">
              <a:buClr>
                <a:srgbClr val="00B050"/>
              </a:buClr>
              <a:buFont typeface="Arial" panose="020B0604020202020204" pitchFamily="34" charset="0"/>
              <a:buChar char="•"/>
            </a:pPr>
            <a:endParaRPr lang="cs-CZ" sz="2400" dirty="0"/>
          </a:p>
          <a:p>
            <a:pPr lvl="1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cs-CZ" sz="2400" dirty="0"/>
              <a:t>normálního rozdělení</a:t>
            </a:r>
          </a:p>
          <a:p>
            <a:pPr lvl="1">
              <a:buClr>
                <a:srgbClr val="00B050"/>
              </a:buClr>
              <a:buFont typeface="Arial" panose="020B0604020202020204" pitchFamily="34" charset="0"/>
              <a:buChar char="•"/>
            </a:pPr>
            <a:endParaRPr lang="cs-CZ" sz="2400" dirty="0"/>
          </a:p>
          <a:p>
            <a:pPr lvl="1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cs-CZ" sz="2400" dirty="0"/>
              <a:t>normovaného normálního rozdělení</a:t>
            </a:r>
          </a:p>
          <a:p>
            <a:pPr lvl="1">
              <a:buClr>
                <a:srgbClr val="00B050"/>
              </a:buClr>
              <a:buFont typeface="Arial" panose="020B0604020202020204" pitchFamily="34" charset="0"/>
              <a:buChar char="•"/>
            </a:pPr>
            <a:endParaRPr lang="cs-CZ" sz="2400" dirty="0"/>
          </a:p>
          <a:p>
            <a:pPr lvl="1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cs-CZ" sz="2400" dirty="0"/>
              <a:t>studentova rozdělení</a:t>
            </a:r>
          </a:p>
          <a:p>
            <a:pPr lvl="1">
              <a:buClr>
                <a:srgbClr val="00B050"/>
              </a:buClr>
              <a:buFont typeface="Arial" panose="020B0604020202020204" pitchFamily="34" charset="0"/>
              <a:buChar char="•"/>
            </a:pPr>
            <a:endParaRPr lang="cs-CZ" sz="2400" dirty="0"/>
          </a:p>
          <a:p>
            <a:pPr lvl="1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cs-CZ" sz="2400" dirty="0"/>
              <a:t>chí-kvadrát rozdělení</a:t>
            </a:r>
          </a:p>
          <a:p>
            <a:pPr lvl="1">
              <a:buClr>
                <a:srgbClr val="00B050"/>
              </a:buClr>
              <a:buFont typeface="Arial" panose="020B0604020202020204" pitchFamily="34" charset="0"/>
              <a:buChar char="•"/>
            </a:pPr>
            <a:endParaRPr lang="cs-CZ" sz="2400" dirty="0"/>
          </a:p>
          <a:p>
            <a:pPr lvl="1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cs-CZ" sz="2400" dirty="0"/>
              <a:t>kategorického rozdělení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365FBF7-7222-4FCB-9BD1-FE93645CA6B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>
                <a:solidFill>
                  <a:srgbClr val="0070C0"/>
                </a:solidFill>
              </a:rPr>
              <a:t>McNemarův</a:t>
            </a:r>
            <a:r>
              <a:rPr lang="cs-CZ" dirty="0">
                <a:solidFill>
                  <a:srgbClr val="0070C0"/>
                </a:solidFill>
              </a:rPr>
              <a:t> test je test nezávislosti. </a:t>
            </a:r>
          </a:p>
          <a:p>
            <a:r>
              <a:rPr lang="cs-CZ" dirty="0">
                <a:solidFill>
                  <a:srgbClr val="0070C0"/>
                </a:solidFill>
              </a:rPr>
              <a:t>Tam máme testy pro spojité a diskrétní hodnoty, a </a:t>
            </a:r>
            <a:r>
              <a:rPr lang="cs-CZ" dirty="0" err="1">
                <a:solidFill>
                  <a:srgbClr val="0070C0"/>
                </a:solidFill>
              </a:rPr>
              <a:t>McNemar</a:t>
            </a:r>
            <a:r>
              <a:rPr lang="cs-CZ" dirty="0">
                <a:solidFill>
                  <a:srgbClr val="0070C0"/>
                </a:solidFill>
              </a:rPr>
              <a:t> je test pro diskrétní hodnoty, zrušíme: normální, studentovo, kategorické</a:t>
            </a:r>
          </a:p>
          <a:p>
            <a:endParaRPr lang="cs-CZ" dirty="0">
              <a:solidFill>
                <a:srgbClr val="0070C0"/>
              </a:solidFill>
            </a:endParaRPr>
          </a:p>
          <a:p>
            <a:r>
              <a:rPr lang="cs-CZ" dirty="0">
                <a:solidFill>
                  <a:srgbClr val="0070C0"/>
                </a:solidFill>
              </a:rPr>
              <a:t>Když se podíváme, na </a:t>
            </a:r>
            <a:r>
              <a:rPr lang="cs-CZ" dirty="0" err="1">
                <a:solidFill>
                  <a:srgbClr val="0070C0"/>
                </a:solidFill>
              </a:rPr>
              <a:t>McNemarův</a:t>
            </a:r>
            <a:r>
              <a:rPr lang="cs-CZ" dirty="0">
                <a:solidFill>
                  <a:srgbClr val="0070C0"/>
                </a:solidFill>
              </a:rPr>
              <a:t> test, máme tam kontingenční tabulku</a:t>
            </a:r>
          </a:p>
          <a:p>
            <a:endParaRPr lang="cs-CZ" dirty="0">
              <a:solidFill>
                <a:srgbClr val="0070C0"/>
              </a:solidFill>
            </a:endParaRPr>
          </a:p>
          <a:p>
            <a:endParaRPr lang="cs-CZ" dirty="0">
              <a:solidFill>
                <a:srgbClr val="0070C0"/>
              </a:solidFill>
            </a:endParaRPr>
          </a:p>
          <a:p>
            <a:endParaRPr lang="cs-CZ" dirty="0">
              <a:solidFill>
                <a:srgbClr val="0070C0"/>
              </a:solidFill>
            </a:endParaRPr>
          </a:p>
          <a:p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>
                <a:solidFill>
                  <a:srgbClr val="0070C0"/>
                </a:solidFill>
                <a:sym typeface="Wingdings" panose="05000000000000000000" pitchFamily="2" charset="2"/>
              </a:rPr>
              <a:t></a:t>
            </a:r>
            <a:r>
              <a:rPr lang="en-US" dirty="0">
                <a:solidFill>
                  <a:srgbClr val="0070C0"/>
                </a:solidFill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srgbClr val="0070C0"/>
                </a:solidFill>
                <a:sym typeface="Wingdings" panose="05000000000000000000" pitchFamily="2" charset="2"/>
              </a:rPr>
              <a:t>jako</a:t>
            </a:r>
            <a:r>
              <a:rPr lang="en-US" dirty="0">
                <a:solidFill>
                  <a:srgbClr val="0070C0"/>
                </a:solidFill>
                <a:sym typeface="Wingdings" panose="05000000000000000000" pitchFamily="2" charset="2"/>
              </a:rPr>
              <a:t> Ch</a:t>
            </a:r>
            <a:r>
              <a:rPr lang="cs-CZ" dirty="0">
                <a:solidFill>
                  <a:srgbClr val="0070C0"/>
                </a:solidFill>
                <a:sym typeface="Wingdings" panose="05000000000000000000" pitchFamily="2" charset="2"/>
              </a:rPr>
              <a:t>í-kvadrát test nezávislosti. </a:t>
            </a:r>
            <a:endParaRPr lang="cs-CZ" dirty="0">
              <a:solidFill>
                <a:srgbClr val="0070C0"/>
              </a:solidFill>
            </a:endParaRPr>
          </a:p>
          <a:p>
            <a:endParaRPr lang="cs-CZ" dirty="0">
              <a:solidFill>
                <a:srgbClr val="0070C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7" name="Tabulka 7">
            <a:extLst>
              <a:ext uri="{FF2B5EF4-FFF2-40B4-BE49-F238E27FC236}">
                <a16:creationId xmlns:a16="http://schemas.microsoft.com/office/drawing/2014/main" id="{5FC0D408-1C66-4586-9E50-854B2E5A5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099544"/>
              </p:ext>
            </p:extLst>
          </p:nvPr>
        </p:nvGraphicFramePr>
        <p:xfrm>
          <a:off x="6109525" y="4141594"/>
          <a:ext cx="515455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2943">
                  <a:extLst>
                    <a:ext uri="{9D8B030D-6E8A-4147-A177-3AD203B41FA5}">
                      <a16:colId xmlns:a16="http://schemas.microsoft.com/office/drawing/2014/main" val="1360122408"/>
                    </a:ext>
                  </a:extLst>
                </a:gridCol>
                <a:gridCol w="1730566">
                  <a:extLst>
                    <a:ext uri="{9D8B030D-6E8A-4147-A177-3AD203B41FA5}">
                      <a16:colId xmlns:a16="http://schemas.microsoft.com/office/drawing/2014/main" val="2035506578"/>
                    </a:ext>
                  </a:extLst>
                </a:gridCol>
                <a:gridCol w="1721041">
                  <a:extLst>
                    <a:ext uri="{9D8B030D-6E8A-4147-A177-3AD203B41FA5}">
                      <a16:colId xmlns:a16="http://schemas.microsoft.com/office/drawing/2014/main" val="3083626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 – odpověď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 – odpověď 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7867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/>
                        <a:t>Před – odpověď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479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/>
                        <a:t>Před – odpověď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221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222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81331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8875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65FF4020-8D17-4235-8350-F4F38866F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Testujeme střední hodnotu normálních dat s neznámým rozptylem souboru, jaké rozdělení bude mít statistika?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4415F51-0475-4F16-818D-F82E8D3B67A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cs-CZ" sz="2400" dirty="0"/>
              <a:t>speciálního rozdělení</a:t>
            </a:r>
          </a:p>
          <a:p>
            <a:pPr lvl="1">
              <a:buClr>
                <a:srgbClr val="00B050"/>
              </a:buClr>
              <a:buFont typeface="Arial" panose="020B0604020202020204" pitchFamily="34" charset="0"/>
              <a:buChar char="•"/>
            </a:pPr>
            <a:endParaRPr lang="cs-CZ" sz="2400" dirty="0"/>
          </a:p>
          <a:p>
            <a:pPr lvl="1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cs-CZ" sz="2400" dirty="0"/>
              <a:t>normálního rozdělení</a:t>
            </a:r>
          </a:p>
          <a:p>
            <a:pPr lvl="1">
              <a:buClr>
                <a:srgbClr val="00B050"/>
              </a:buClr>
              <a:buFont typeface="Arial" panose="020B0604020202020204" pitchFamily="34" charset="0"/>
              <a:buChar char="•"/>
            </a:pPr>
            <a:endParaRPr lang="cs-CZ" sz="2400" dirty="0"/>
          </a:p>
          <a:p>
            <a:pPr lvl="1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cs-CZ" sz="2400" dirty="0"/>
              <a:t>normovaného normálního rozdělení</a:t>
            </a:r>
          </a:p>
          <a:p>
            <a:pPr lvl="1">
              <a:buClr>
                <a:srgbClr val="00B050"/>
              </a:buClr>
              <a:buFont typeface="Arial" panose="020B0604020202020204" pitchFamily="34" charset="0"/>
              <a:buChar char="•"/>
            </a:pPr>
            <a:endParaRPr lang="cs-CZ" sz="2400" dirty="0"/>
          </a:p>
          <a:p>
            <a:pPr lvl="1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cs-CZ" sz="2400" dirty="0"/>
              <a:t>Studentovo t-rozdělení</a:t>
            </a:r>
          </a:p>
          <a:p>
            <a:pPr lvl="1">
              <a:buClr>
                <a:srgbClr val="00B050"/>
              </a:buClr>
              <a:buFont typeface="Arial" panose="020B0604020202020204" pitchFamily="34" charset="0"/>
              <a:buChar char="•"/>
            </a:pPr>
            <a:endParaRPr lang="cs-CZ" sz="2400" dirty="0"/>
          </a:p>
          <a:p>
            <a:pPr lvl="1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cs-CZ" sz="2400" dirty="0"/>
              <a:t>Chí-kvadrát rozdělení</a:t>
            </a:r>
          </a:p>
          <a:p>
            <a:pPr lvl="1">
              <a:buClr>
                <a:srgbClr val="00B050"/>
              </a:buClr>
              <a:buFont typeface="Arial" panose="020B0604020202020204" pitchFamily="34" charset="0"/>
              <a:buChar char="•"/>
            </a:pPr>
            <a:endParaRPr lang="cs-CZ" sz="2400" dirty="0"/>
          </a:p>
          <a:p>
            <a:pPr lvl="1"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cs-CZ" sz="2400" dirty="0"/>
              <a:t>kategorického rozdělení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91570C24-C989-45B9-ACB7-BF3DE8C6894A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cs-CZ" dirty="0">
                    <a:solidFill>
                      <a:srgbClr val="0070C0"/>
                    </a:solidFill>
                  </a:rPr>
                  <a:t>Máme normální data, proto se jeví jako možné normální rozdělení nebo rozdělení z něj vycházející. </a:t>
                </a:r>
              </a:p>
              <a:p>
                <a:pPr lvl="1"/>
                <a:r>
                  <a:rPr lang="cs-CZ" dirty="0">
                    <a:solidFill>
                      <a:srgbClr val="0070C0"/>
                    </a:solidFill>
                  </a:rPr>
                  <a:t>Normální rozdělení</a:t>
                </a:r>
              </a:p>
              <a:p>
                <a:pPr lvl="1"/>
                <a:r>
                  <a:rPr lang="cs-CZ" dirty="0">
                    <a:solidFill>
                      <a:srgbClr val="0070C0"/>
                    </a:solidFill>
                  </a:rPr>
                  <a:t>Normované normální rozdělení</a:t>
                </a:r>
              </a:p>
              <a:p>
                <a:pPr lvl="1"/>
                <a:r>
                  <a:rPr lang="cs-CZ" dirty="0">
                    <a:solidFill>
                      <a:srgbClr val="0070C0"/>
                    </a:solidFill>
                  </a:rPr>
                  <a:t>Studentovo t-rozdělení</a:t>
                </a:r>
              </a:p>
              <a:p>
                <a:r>
                  <a:rPr lang="cs-CZ" dirty="0">
                    <a:solidFill>
                      <a:srgbClr val="0070C0"/>
                    </a:solidFill>
                  </a:rPr>
                  <a:t>Neznáme rozptyl souboru, proto nelze použít normální rozdělení N(µ,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)</a:t>
                </a:r>
              </a:p>
              <a:p>
                <a:r>
                  <a:rPr lang="cs-CZ" dirty="0">
                    <a:solidFill>
                      <a:srgbClr val="0070C0"/>
                    </a:solidFill>
                  </a:rPr>
                  <a:t>Použijeme tedy Studentovo t-rozdělení</a:t>
                </a:r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91570C24-C989-45B9-ACB7-BF3DE8C689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2"/>
                <a:stretch>
                  <a:fillRect l="-1111" t="-197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1">
            <a:extLst>
              <a:ext uri="{FF2B5EF4-FFF2-40B4-BE49-F238E27FC236}">
                <a16:creationId xmlns:a16="http://schemas.microsoft.com/office/drawing/2014/main" id="{8A244F6B-EF75-4C33-9792-A8E8E9AE46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2550" y="4555356"/>
            <a:ext cx="2516909" cy="1887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id="{7E385265-65CE-48FE-AA01-4503492D8A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4115" y="4555356"/>
            <a:ext cx="2516909" cy="1887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2258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49E44118-6CC4-4E42-A186-D89EFB08B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 jakém případě použiji </a:t>
            </a:r>
            <a:r>
              <a:rPr lang="cs-CZ" dirty="0" err="1"/>
              <a:t>dvoufaktorovou</a:t>
            </a:r>
            <a:r>
              <a:rPr lang="cs-CZ" dirty="0"/>
              <a:t> ANOVA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D0BC1C8D-8787-467C-B1B6-0544C25A84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Clr>
                <a:srgbClr val="FF0000"/>
              </a:buClr>
              <a:buFont typeface="+mj-lt"/>
              <a:buAutoNum type="arabicPeriod"/>
            </a:pPr>
            <a:r>
              <a:rPr lang="cs-CZ" dirty="0">
                <a:solidFill>
                  <a:srgbClr val="0070C0"/>
                </a:solidFill>
              </a:rPr>
              <a:t>Potřebujeme mít zaručenu normalitu u všech výběrů, tedy p</a:t>
            </a:r>
            <a:r>
              <a:rPr lang="en-US" dirty="0">
                <a:solidFill>
                  <a:srgbClr val="0070C0"/>
                </a:solidFill>
              </a:rPr>
              <a:t>&gt;0,05</a:t>
            </a:r>
          </a:p>
          <a:p>
            <a:pPr marL="457200" indent="-457200">
              <a:buClr>
                <a:srgbClr val="FF0000"/>
              </a:buClr>
              <a:buFont typeface="+mj-lt"/>
              <a:buAutoNum type="arabicPeriod"/>
            </a:pPr>
            <a:r>
              <a:rPr lang="cs-CZ" dirty="0">
                <a:solidFill>
                  <a:srgbClr val="0070C0"/>
                </a:solidFill>
              </a:rPr>
              <a:t>Potřebuji mít potvrzeno, že rozptyly nejsou různé pro oba faktory (po řádcích i sloupcích) , tedy p</a:t>
            </a:r>
            <a:r>
              <a:rPr lang="en-US" dirty="0">
                <a:solidFill>
                  <a:srgbClr val="0070C0"/>
                </a:solidFill>
              </a:rPr>
              <a:t>&gt;0,05</a:t>
            </a:r>
          </a:p>
          <a:p>
            <a:endParaRPr lang="cs-CZ" dirty="0"/>
          </a:p>
          <a:p>
            <a:r>
              <a:rPr lang="cs-CZ" dirty="0"/>
              <a:t>Test na normalitu vyšel u všech výběrů p&gt;0.05 a </a:t>
            </a:r>
            <a:r>
              <a:rPr lang="cs-CZ" dirty="0" err="1"/>
              <a:t>Bartlettův</a:t>
            </a:r>
            <a:r>
              <a:rPr lang="cs-CZ" dirty="0"/>
              <a:t> test vyšel alespoň jednou p&gt;0.05</a:t>
            </a:r>
          </a:p>
          <a:p>
            <a:r>
              <a:rPr lang="cs-CZ" dirty="0"/>
              <a:t>Test na normalitu vyšel u všech výběrů p&gt;0.05 a </a:t>
            </a:r>
            <a:r>
              <a:rPr lang="cs-CZ" dirty="0" err="1"/>
              <a:t>Bartlettův</a:t>
            </a:r>
            <a:r>
              <a:rPr lang="cs-CZ" dirty="0"/>
              <a:t> test vyšel po řádcích i sloupcích p&gt;0.05</a:t>
            </a:r>
          </a:p>
          <a:p>
            <a:r>
              <a:rPr lang="cs-CZ" dirty="0"/>
              <a:t>Test na normalitu vyšel u všech výběrů p&lt;0.05 a </a:t>
            </a:r>
            <a:r>
              <a:rPr lang="cs-CZ" dirty="0" err="1"/>
              <a:t>Bartlettův</a:t>
            </a:r>
            <a:r>
              <a:rPr lang="cs-CZ" dirty="0"/>
              <a:t> test vyšel alespoň jednou p&lt;0.05</a:t>
            </a:r>
          </a:p>
          <a:p>
            <a:r>
              <a:rPr lang="cs-CZ" dirty="0"/>
              <a:t>Test na normalitu vyšel u všech výběrů p&gt;0.05 a </a:t>
            </a:r>
            <a:r>
              <a:rPr lang="cs-CZ" dirty="0" err="1"/>
              <a:t>Bartlettův</a:t>
            </a:r>
            <a:r>
              <a:rPr lang="cs-CZ" dirty="0"/>
              <a:t> test vyšel alespoň jednou p&lt;0.05</a:t>
            </a:r>
          </a:p>
          <a:p>
            <a:r>
              <a:rPr lang="cs-CZ" dirty="0"/>
              <a:t>Test na normalitu vyšel u všech výběrů p&lt;0.05 a </a:t>
            </a:r>
            <a:r>
              <a:rPr lang="cs-CZ" dirty="0" err="1"/>
              <a:t>Bartlettův</a:t>
            </a:r>
            <a:r>
              <a:rPr lang="cs-CZ" dirty="0"/>
              <a:t> test vyšel po řádcích i sloupcích p&lt;0.05</a:t>
            </a:r>
          </a:p>
          <a:p>
            <a:r>
              <a:rPr lang="cs-CZ" dirty="0"/>
              <a:t>Test na normalitu vyšel u všech výběrů p&lt;0.05 a </a:t>
            </a:r>
            <a:r>
              <a:rPr lang="cs-CZ" dirty="0" err="1"/>
              <a:t>Bartlettův</a:t>
            </a:r>
            <a:r>
              <a:rPr lang="cs-CZ" dirty="0"/>
              <a:t> test vyšel alespoň jednou p&gt;0.05</a:t>
            </a:r>
          </a:p>
        </p:txBody>
      </p:sp>
    </p:spTree>
    <p:extLst>
      <p:ext uri="{BB962C8B-B14F-4D97-AF65-F5344CB8AC3E}">
        <p14:creationId xmlns:p14="http://schemas.microsoft.com/office/powerpoint/2010/main" val="169680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0DA54A90-1B2F-4AD5-834C-7606C3BBF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Charakteristiky variability jsou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26CB5B0-6962-4ED9-9C3C-0FFC7FB1913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cs-CZ" dirty="0"/>
              <a:t>modus, průměr, medián, směrodatná odchylka</a:t>
            </a:r>
            <a:endParaRPr lang="en-US" dirty="0"/>
          </a:p>
          <a:p>
            <a:pPr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cs-CZ" dirty="0"/>
              <a:t>dolní kvartil, horní kvartil, modus, směrodatná odchylka</a:t>
            </a:r>
            <a:endParaRPr lang="en-US" dirty="0"/>
          </a:p>
          <a:p>
            <a:pPr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cs-CZ" dirty="0"/>
              <a:t>rozpětí, rozptyl, </a:t>
            </a:r>
            <a:r>
              <a:rPr lang="cs-CZ" dirty="0" err="1"/>
              <a:t>mezikvartilové</a:t>
            </a:r>
            <a:r>
              <a:rPr lang="cs-CZ" dirty="0"/>
              <a:t> rozpětí, směrodatná odchylka</a:t>
            </a:r>
            <a:endParaRPr lang="en-US" dirty="0"/>
          </a:p>
          <a:p>
            <a:pPr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cs-CZ" dirty="0"/>
              <a:t>horní kvartil, dolní kvartil, medián</a:t>
            </a:r>
            <a:endParaRPr lang="en-US" dirty="0"/>
          </a:p>
          <a:p>
            <a:pPr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cs-CZ" dirty="0"/>
              <a:t>kvantily, </a:t>
            </a:r>
            <a:r>
              <a:rPr lang="cs-CZ" dirty="0" err="1"/>
              <a:t>rozp</a:t>
            </a:r>
            <a:r>
              <a:rPr lang="en-US" dirty="0"/>
              <a:t>t</a:t>
            </a:r>
            <a:r>
              <a:rPr lang="cs-CZ" dirty="0" err="1"/>
              <a:t>yl</a:t>
            </a:r>
            <a:r>
              <a:rPr lang="cs-CZ" dirty="0"/>
              <a:t>, rozpětí, průměr, směrodatná odchylka</a:t>
            </a:r>
            <a:endParaRPr lang="en-US" dirty="0"/>
          </a:p>
          <a:p>
            <a:pPr>
              <a:buClr>
                <a:srgbClr val="7030A0"/>
              </a:buCl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cs-CZ" dirty="0"/>
              <a:t>medián, dolní kvartil, horní kvartil, rozptyl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9B4C740-E3D9-4674-847B-7E2E72EAE9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cs-CZ" dirty="0">
                <a:solidFill>
                  <a:srgbClr val="0070C0"/>
                </a:solidFill>
              </a:rPr>
              <a:t>Modus, průměr, medián – ch. polohy</a:t>
            </a:r>
          </a:p>
          <a:p>
            <a:pPr>
              <a:spcAft>
                <a:spcPts val="1800"/>
              </a:spcAft>
            </a:pPr>
            <a:r>
              <a:rPr lang="cs-CZ" dirty="0">
                <a:solidFill>
                  <a:srgbClr val="0070C0"/>
                </a:solidFill>
              </a:rPr>
              <a:t>Dolní kvartil, horní kvartil, modus – ch. polohy</a:t>
            </a:r>
          </a:p>
          <a:p>
            <a:pPr>
              <a:spcAft>
                <a:spcPts val="1800"/>
              </a:spcAft>
            </a:pPr>
            <a:r>
              <a:rPr lang="cs-CZ" dirty="0">
                <a:solidFill>
                  <a:srgbClr val="0070C0"/>
                </a:solidFill>
              </a:rPr>
              <a:t>Vše charakteristiky variability</a:t>
            </a:r>
          </a:p>
          <a:p>
            <a:pPr>
              <a:spcAft>
                <a:spcPts val="1800"/>
              </a:spcAft>
            </a:pPr>
            <a:r>
              <a:rPr lang="cs-CZ" dirty="0">
                <a:solidFill>
                  <a:srgbClr val="0070C0"/>
                </a:solidFill>
              </a:rPr>
              <a:t>Vše charakteristiky polohy</a:t>
            </a:r>
          </a:p>
          <a:p>
            <a:pPr>
              <a:spcAft>
                <a:spcPts val="1800"/>
              </a:spcAft>
            </a:pPr>
            <a:r>
              <a:rPr lang="cs-CZ" dirty="0">
                <a:solidFill>
                  <a:srgbClr val="0070C0"/>
                </a:solidFill>
              </a:rPr>
              <a:t>Kvantil, průměr – charakteristiky polohy</a:t>
            </a:r>
          </a:p>
          <a:p>
            <a:pPr>
              <a:spcAft>
                <a:spcPts val="1800"/>
              </a:spcAft>
            </a:pPr>
            <a:r>
              <a:rPr lang="cs-CZ" dirty="0">
                <a:solidFill>
                  <a:srgbClr val="0070C0"/>
                </a:solidFill>
              </a:rPr>
              <a:t>Medián, dolní kvartil, horní kvartil – ch. polohy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3B33088-1D92-4393-8F67-02848B222285}"/>
              </a:ext>
            </a:extLst>
          </p:cNvPr>
          <p:cNvSpPr txBox="1"/>
          <p:nvPr/>
        </p:nvSpPr>
        <p:spPr>
          <a:xfrm>
            <a:off x="5638800" y="2841522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8668C2F4-78F7-421E-BBD0-B2F31A24089E}"/>
              </a:ext>
            </a:extLst>
          </p:cNvPr>
          <p:cNvSpPr txBox="1"/>
          <p:nvPr/>
        </p:nvSpPr>
        <p:spPr>
          <a:xfrm>
            <a:off x="8703515" y="388740"/>
            <a:ext cx="2802193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Charakteristika:</a:t>
            </a:r>
          </a:p>
          <a:p>
            <a:pPr marL="544068" lvl="1" indent="-342900">
              <a:buFont typeface="+mj-lt"/>
              <a:buAutoNum type="arabicPeriod"/>
            </a:pPr>
            <a:r>
              <a:rPr lang="cs-CZ" dirty="0"/>
              <a:t>Polohy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cs-CZ" dirty="0">
                <a:sym typeface="Wingdings" panose="05000000000000000000" pitchFamily="2" charset="2"/>
              </a:rPr>
              <a:t>místo</a:t>
            </a:r>
          </a:p>
          <a:p>
            <a:pPr marL="544068" lvl="1" indent="-342900">
              <a:buFont typeface="+mj-lt"/>
              <a:buAutoNum type="arabicPeriod"/>
            </a:pPr>
            <a:r>
              <a:rPr lang="cs-CZ" dirty="0">
                <a:sym typeface="Wingdings" panose="05000000000000000000" pitchFamily="2" charset="2"/>
              </a:rPr>
              <a:t>Variability 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cs-CZ" dirty="0">
                <a:sym typeface="Wingdings" panose="05000000000000000000" pitchFamily="2" charset="2"/>
              </a:rPr>
              <a:t>„rozsah“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467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509334-7BC9-411B-9AC9-848CD7768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Jaké minimální hodnoty nabývá </a:t>
            </a:r>
            <a:r>
              <a:rPr lang="cs-CZ" dirty="0" err="1"/>
              <a:t>Pearsonův</a:t>
            </a:r>
            <a:r>
              <a:rPr lang="cs-CZ" dirty="0"/>
              <a:t> korelační koeficient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23A5A967-41DB-451D-9EE3-B9E1C73AD5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7280" y="3005551"/>
            <a:ext cx="4937760" cy="609600"/>
          </a:xfrm>
        </p:spPr>
        <p:txBody>
          <a:bodyPr/>
          <a:lstStyle/>
          <a:p>
            <a:pPr algn="ctr"/>
            <a:r>
              <a:rPr lang="cs-CZ" dirty="0"/>
              <a:t>Přímá úměrnost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03C939B3-A73E-4638-AF16-31A18FC6C449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1097280" y="3609974"/>
                <a:ext cx="4937760" cy="2350559"/>
              </a:xfrm>
            </p:spPr>
            <p:txBody>
              <a:bodyPr>
                <a:normAutofit/>
              </a:bodyPr>
              <a:lstStyle/>
              <a:p>
                <a:pPr lvl="1"/>
                <a:r>
                  <a:rPr lang="cs-CZ" dirty="0"/>
                  <a:t>1 – absolutní závislost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cs-CZ" i="1" dirty="0" smtClean="0">
                        <a:latin typeface="Cambria Math" panose="02040503050406030204" pitchFamily="18" charset="0"/>
                      </a:rPr>
                      <m:t>0,85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;</m:t>
                    </m:r>
                    <m:r>
                      <a:rPr lang="cs-CZ" i="1" dirty="0" smtClean="0">
                        <a:latin typeface="Cambria Math" panose="02040503050406030204" pitchFamily="18" charset="0"/>
                      </a:rPr>
                      <m:t>1) </m:t>
                    </m:r>
                  </m:oMath>
                </a14:m>
                <a:r>
                  <a:rPr lang="cs-CZ" dirty="0"/>
                  <a:t>– silná závislost – </a:t>
                </a:r>
                <a:r>
                  <a:rPr lang="cs-CZ" sz="1400" dirty="0"/>
                  <a:t>lze rozumně predikovat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0,</m:t>
                    </m:r>
                    <m:r>
                      <a:rPr lang="cs-CZ" b="0" i="1" dirty="0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;</m:t>
                    </m:r>
                    <m:r>
                      <a:rPr lang="cs-CZ" b="0" i="1" dirty="0" smtClean="0">
                        <a:latin typeface="Cambria Math" panose="02040503050406030204" pitchFamily="18" charset="0"/>
                      </a:rPr>
                      <m:t>0,85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cs-CZ" dirty="0"/>
                  <a:t> – závislost </a:t>
                </a:r>
                <a:r>
                  <a:rPr lang="cs-CZ" sz="1600" dirty="0"/>
                  <a:t>(predikce velmi omezená)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0,</m:t>
                    </m:r>
                    <m:r>
                      <a:rPr lang="cs-CZ" b="0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;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0,</m:t>
                    </m:r>
                    <m:r>
                      <a:rPr lang="cs-CZ" b="0" i="1" dirty="0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5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dirty="0"/>
                  <a:t>– slabá závislost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cs-CZ" b="0" i="1" dirty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;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0,</m:t>
                    </m:r>
                    <m:r>
                      <a:rPr lang="cs-CZ" b="0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5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cs-CZ" dirty="0"/>
                  <a:t> - nezávislost</a:t>
                </a:r>
              </a:p>
            </p:txBody>
          </p:sp>
        </mc:Choice>
        <mc:Fallback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03C939B3-A73E-4638-AF16-31A18FC6C44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1097280" y="3609974"/>
                <a:ext cx="4937760" cy="2350559"/>
              </a:xfrm>
              <a:blipFill>
                <a:blip r:embed="rId2"/>
                <a:stretch>
                  <a:fillRect t="-23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Zástupný text 6">
            <a:extLst>
              <a:ext uri="{FF2B5EF4-FFF2-40B4-BE49-F238E27FC236}">
                <a16:creationId xmlns:a16="http://schemas.microsoft.com/office/drawing/2014/main" id="{1846FCBC-CDFC-491F-A6A8-0FDA6FFF06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7920" y="2994836"/>
            <a:ext cx="4937760" cy="609601"/>
          </a:xfrm>
        </p:spPr>
        <p:txBody>
          <a:bodyPr/>
          <a:lstStyle/>
          <a:p>
            <a:pPr algn="ctr"/>
            <a:r>
              <a:rPr lang="cs-CZ" dirty="0"/>
              <a:t>Nepřímá úměrnost 	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Zástupný obsah 7">
                <a:extLst>
                  <a:ext uri="{FF2B5EF4-FFF2-40B4-BE49-F238E27FC236}">
                    <a16:creationId xmlns:a16="http://schemas.microsoft.com/office/drawing/2014/main" id="{2F5CD231-46A9-4B9D-A05A-F48DB5E2F73F}"/>
                  </a:ext>
                </a:extLst>
              </p:cNvPr>
              <p:cNvSpPr>
                <a:spLocks noGrp="1"/>
              </p:cNvSpPr>
              <p:nvPr>
                <p:ph sz="quarter" idx="4"/>
              </p:nvPr>
            </p:nvSpPr>
            <p:spPr>
              <a:xfrm>
                <a:off x="6217920" y="3609974"/>
                <a:ext cx="4937760" cy="2350560"/>
              </a:xfrm>
            </p:spPr>
            <p:txBody>
              <a:bodyPr>
                <a:normAutofit/>
              </a:bodyPr>
              <a:lstStyle/>
              <a:p>
                <a:pPr lvl="1"/>
                <a:r>
                  <a:rPr lang="en-US" dirty="0"/>
                  <a:t>-</a:t>
                </a:r>
                <a:r>
                  <a:rPr lang="cs-CZ" dirty="0"/>
                  <a:t>1 – absolutní závislost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cs-CZ" b="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0,85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;</m:t>
                    </m:r>
                    <m:r>
                      <a:rPr lang="cs-CZ" b="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1)</m:t>
                    </m:r>
                  </m:oMath>
                </a14:m>
                <a:r>
                  <a:rPr lang="cs-CZ" dirty="0"/>
                  <a:t>– silná závislost </a:t>
                </a:r>
                <a:r>
                  <a:rPr lang="cs-CZ" sz="1400" dirty="0"/>
                  <a:t>– lze rozumně predikovat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cs-CZ" b="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0,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5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;</m:t>
                    </m:r>
                    <m:r>
                      <a:rPr lang="cs-CZ" b="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0,85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cs-CZ" dirty="0"/>
                  <a:t> – závislost </a:t>
                </a:r>
                <a:r>
                  <a:rPr lang="cs-CZ" sz="1400" dirty="0"/>
                  <a:t>(predikce velmi omezená)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cs-CZ" b="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0,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;</m:t>
                    </m:r>
                    <m:r>
                      <a:rPr lang="cs-CZ" b="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0,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5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5)</m:t>
                    </m:r>
                  </m:oMath>
                </a14:m>
                <a:r>
                  <a:rPr lang="cs-CZ" dirty="0"/>
                  <a:t> – slabá závislost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;</m:t>
                    </m:r>
                    <m:r>
                      <a:rPr lang="cs-CZ" b="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0,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cs-CZ" i="1" dirty="0">
                        <a:latin typeface="Cambria Math" panose="02040503050406030204" pitchFamily="18" charset="0"/>
                      </a:rPr>
                      <m:t>5)</m:t>
                    </m:r>
                  </m:oMath>
                </a14:m>
                <a:r>
                  <a:rPr lang="cs-CZ" dirty="0"/>
                  <a:t> - nezávislost </a:t>
                </a:r>
              </a:p>
              <a:p>
                <a:pPr lvl="1"/>
                <a:endParaRPr lang="cs-CZ" dirty="0"/>
              </a:p>
              <a:p>
                <a:endParaRPr lang="cs-CZ" dirty="0"/>
              </a:p>
            </p:txBody>
          </p:sp>
        </mc:Choice>
        <mc:Fallback>
          <p:sp>
            <p:nvSpPr>
              <p:cNvPr id="8" name="Zástupný obsah 7">
                <a:extLst>
                  <a:ext uri="{FF2B5EF4-FFF2-40B4-BE49-F238E27FC236}">
                    <a16:creationId xmlns:a16="http://schemas.microsoft.com/office/drawing/2014/main" id="{2F5CD231-46A9-4B9D-A05A-F48DB5E2F73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"/>
              </p:nvPr>
            </p:nvSpPr>
            <p:spPr>
              <a:xfrm>
                <a:off x="6217920" y="3609974"/>
                <a:ext cx="4937760" cy="2350560"/>
              </a:xfrm>
              <a:blipFill>
                <a:blip r:embed="rId3"/>
                <a:stretch>
                  <a:fillRect t="-2332" r="-13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D252C49B-8756-43B4-B4C6-0EEDC5AC1E84}"/>
                  </a:ext>
                </a:extLst>
              </p:cNvPr>
              <p:cNvSpPr txBox="1"/>
              <p:nvPr/>
            </p:nvSpPr>
            <p:spPr>
              <a:xfrm>
                <a:off x="1163034" y="1918334"/>
                <a:ext cx="10058400" cy="1415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/>
                  <a:t>Korelační koeficient nabývá hodnot v intervalu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dirty="0">
                        <a:latin typeface="Cambria Math" panose="02040503050406030204" pitchFamily="18" charset="0"/>
                      </a:rPr>
                      <m:t>r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&lt;−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1,1&gt;</m:t>
                    </m:r>
                  </m:oMath>
                </a14:m>
                <a:r>
                  <a:rPr lang="cs-CZ" dirty="0"/>
                  <a:t> </a:t>
                </a:r>
                <a:r>
                  <a:rPr lang="cs-CZ" dirty="0">
                    <a:sym typeface="Wingdings" panose="05000000000000000000" pitchFamily="2" charset="2"/>
                  </a:rPr>
                  <a:t></a:t>
                </a:r>
                <a:r>
                  <a:rPr lang="cs-CZ" dirty="0"/>
                  <a:t> </a:t>
                </a:r>
                <a:r>
                  <a:rPr lang="cs-CZ" dirty="0">
                    <a:solidFill>
                      <a:srgbClr val="FF0000"/>
                    </a:solidFill>
                  </a:rPr>
                  <a:t>minimální hodnota: -1</a:t>
                </a:r>
                <a:endParaRPr lang="en-US" dirty="0">
                  <a:solidFill>
                    <a:srgbClr val="FF0000"/>
                  </a:solidFill>
                </a:endParaRPr>
              </a:p>
              <a:p>
                <a:endParaRPr lang="en-US" dirty="0"/>
              </a:p>
              <a:p>
                <a:r>
                  <a:rPr lang="en-US" dirty="0" err="1"/>
                  <a:t>Hodnoty</a:t>
                </a:r>
                <a:r>
                  <a:rPr lang="en-US" dirty="0"/>
                  <a:t> </a:t>
                </a:r>
                <a:r>
                  <a:rPr lang="en-US" dirty="0" err="1"/>
                  <a:t>korela</a:t>
                </a:r>
                <a:r>
                  <a:rPr lang="cs-CZ" dirty="0" err="1"/>
                  <a:t>čního</a:t>
                </a:r>
                <a:r>
                  <a:rPr lang="cs-CZ" dirty="0"/>
                  <a:t> koeficientu s vysvětlením </a:t>
                </a:r>
                <a:r>
                  <a:rPr lang="cs-CZ" sz="1400" dirty="0"/>
                  <a:t>(vysvětlení se musí brát s rezervou, jedná se o orientační hodnoty pro představu)</a:t>
                </a:r>
              </a:p>
              <a:p>
                <a:endParaRPr lang="cs-CZ" dirty="0"/>
              </a:p>
            </p:txBody>
          </p:sp>
        </mc:Choice>
        <mc:Fallback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D252C49B-8756-43B4-B4C6-0EEDC5AC1E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3034" y="1918334"/>
                <a:ext cx="10058400" cy="1415772"/>
              </a:xfrm>
              <a:prstGeom prst="rect">
                <a:avLst/>
              </a:prstGeom>
              <a:blipFill>
                <a:blip r:embed="rId4"/>
                <a:stretch>
                  <a:fillRect l="-545" t="-301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2407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ál 5">
            <a:extLst>
              <a:ext uri="{FF2B5EF4-FFF2-40B4-BE49-F238E27FC236}">
                <a16:creationId xmlns:a16="http://schemas.microsoft.com/office/drawing/2014/main" id="{00DC5282-0168-443E-AF0D-2C3E561F50EB}"/>
              </a:ext>
            </a:extLst>
          </p:cNvPr>
          <p:cNvSpPr/>
          <p:nvPr/>
        </p:nvSpPr>
        <p:spPr>
          <a:xfrm>
            <a:off x="4758813" y="1845734"/>
            <a:ext cx="2379406" cy="6221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9EEBCA56-E991-4950-949E-0246F3C7C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Střední hodnotu diskrétní náhodné veličiny spočítám takto: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042373FD-5E77-4368-B7F6-E120A0D87B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sz="2400" dirty="0"/>
                  <a:t>                              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lang="cs-CZ" sz="2400" dirty="0"/>
              </a:p>
              <a:p>
                <a:endParaRPr lang="cs-CZ" dirty="0"/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US" dirty="0"/>
                  <a:t> </a:t>
                </a:r>
                <a:r>
                  <a:rPr lang="cs-CZ" dirty="0"/>
                  <a:t>vynásobím každou hodnotu její pravděpodobností, všechno sečtu a od výsledku odečtu průměr</a:t>
                </a:r>
                <a:endParaRPr lang="en-US" dirty="0"/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US" dirty="0"/>
                  <a:t> </a:t>
                </a:r>
                <a:r>
                  <a:rPr lang="cs-CZ" dirty="0"/>
                  <a:t>vynásobím každou hodnotu její pravděpodobností, všechno sečtu a vydělím počtem dat</a:t>
                </a:r>
                <a:endParaRPr lang="en-US" dirty="0"/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US" dirty="0"/>
                  <a:t> </a:t>
                </a:r>
                <a:r>
                  <a:rPr lang="cs-CZ" dirty="0"/>
                  <a:t>vynásobím každou hodnotu její pravděpodobností, všechno sečtu, vydělím počtem dat a od výsledku odečtu průměr</a:t>
                </a:r>
                <a:endParaRPr lang="en-US" dirty="0"/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US" dirty="0"/>
                  <a:t> </a:t>
                </a:r>
                <a:r>
                  <a:rPr lang="cs-CZ" dirty="0"/>
                  <a:t>vynásobím každou hodnotu její pravděpodobností a vydělím počtem dat</a:t>
                </a:r>
                <a:endParaRPr lang="en-US" dirty="0"/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US" dirty="0"/>
                  <a:t> </a:t>
                </a:r>
                <a:r>
                  <a:rPr lang="cs-CZ" dirty="0"/>
                  <a:t>vynásobím každou hodnotu její pravděpodobností, všechno sečtu a od výsledku odečtu rozptyl</a:t>
                </a:r>
                <a:endParaRPr lang="en-US" dirty="0"/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US" dirty="0"/>
                  <a:t> </a:t>
                </a:r>
                <a:r>
                  <a:rPr lang="cs-CZ" dirty="0"/>
                  <a:t>vynásobím každou hodnotu její pravděpodobností a všechno sečtu</a:t>
                </a:r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042373FD-5E77-4368-B7F6-E120A0D87B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55" r="-667" b="-212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9619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DF080386-20E0-439F-B435-C091AB606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Hustota pravděpodobnosti spojité náhodné veličiny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0326B78-4B87-4B8C-90C4-999B9F89797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cs-CZ" sz="2400" dirty="0"/>
              <a:t>je derivací pravděpodobnostní funkce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cs-CZ" sz="2400" dirty="0"/>
              <a:t>je derivací distribuční funkce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cs-CZ" sz="2400" dirty="0"/>
              <a:t>je integrálem rozptylu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cs-CZ" sz="2400" dirty="0"/>
              <a:t>je integrálem pravděpodobnostní funkce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cs-CZ" sz="2400" dirty="0"/>
              <a:t>je integrálem střední hodnoty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§"/>
            </a:pPr>
            <a:r>
              <a:rPr lang="cs-CZ" sz="2400" dirty="0"/>
              <a:t>je integrálem distribuční funkce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084EA30-1DEC-418F-9D27-98A83041D65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70C0"/>
                </a:solidFill>
              </a:rPr>
              <a:t>Jedn</a:t>
            </a:r>
            <a:r>
              <a:rPr lang="cs-CZ" dirty="0">
                <a:solidFill>
                  <a:srgbClr val="0070C0"/>
                </a:solidFill>
              </a:rPr>
              <a:t>á se o spojitou náhodnou veličinu </a:t>
            </a:r>
            <a:r>
              <a:rPr lang="cs-CZ" dirty="0">
                <a:solidFill>
                  <a:srgbClr val="0070C0"/>
                </a:solidFill>
                <a:sym typeface="Wingdings" panose="05000000000000000000" pitchFamily="2" charset="2"/>
              </a:rPr>
              <a:t></a:t>
            </a:r>
            <a:r>
              <a:rPr lang="en-US" dirty="0">
                <a:solidFill>
                  <a:srgbClr val="0070C0"/>
                </a:solidFill>
                <a:sym typeface="Wingdings" panose="05000000000000000000" pitchFamily="2" charset="2"/>
              </a:rPr>
              <a:t> mu</a:t>
            </a:r>
            <a:r>
              <a:rPr lang="cs-CZ" dirty="0" err="1">
                <a:solidFill>
                  <a:srgbClr val="0070C0"/>
                </a:solidFill>
                <a:sym typeface="Wingdings" panose="05000000000000000000" pitchFamily="2" charset="2"/>
              </a:rPr>
              <a:t>síme</a:t>
            </a:r>
            <a:r>
              <a:rPr lang="cs-CZ" dirty="0">
                <a:solidFill>
                  <a:srgbClr val="0070C0"/>
                </a:solidFill>
                <a:sym typeface="Wingdings" panose="05000000000000000000" pitchFamily="2" charset="2"/>
              </a:rPr>
              <a:t> </a:t>
            </a:r>
            <a:r>
              <a:rPr lang="cs-CZ" dirty="0" err="1">
                <a:solidFill>
                  <a:srgbClr val="0070C0"/>
                </a:solidFill>
                <a:sym typeface="Wingdings" panose="05000000000000000000" pitchFamily="2" charset="2"/>
              </a:rPr>
              <a:t>nasčítávat</a:t>
            </a:r>
            <a:r>
              <a:rPr lang="cs-CZ" dirty="0">
                <a:solidFill>
                  <a:srgbClr val="0070C0"/>
                </a:solidFill>
                <a:sym typeface="Wingdings" panose="05000000000000000000" pitchFamily="2" charset="2"/>
              </a:rPr>
              <a:t> pod funkcí, tedy se bude jednat o derivaci nebo integrál</a:t>
            </a:r>
          </a:p>
          <a:p>
            <a:endParaRPr lang="cs-CZ" dirty="0">
              <a:solidFill>
                <a:srgbClr val="0070C0"/>
              </a:solidFill>
              <a:sym typeface="Wingdings" panose="05000000000000000000" pitchFamily="2" charset="2"/>
            </a:endParaRPr>
          </a:p>
          <a:p>
            <a:r>
              <a:rPr lang="cs-CZ" dirty="0">
                <a:solidFill>
                  <a:srgbClr val="0070C0"/>
                </a:solidFill>
                <a:sym typeface="Wingdings" panose="05000000000000000000" pitchFamily="2" charset="2"/>
              </a:rPr>
              <a:t>Hustota pravděpodobnosti – plocha pod křivou =1, </a:t>
            </a:r>
          </a:p>
          <a:p>
            <a:r>
              <a:rPr lang="cs-CZ" dirty="0">
                <a:solidFill>
                  <a:srgbClr val="0070C0"/>
                </a:solidFill>
                <a:sym typeface="Wingdings" panose="05000000000000000000" pitchFamily="2" charset="2"/>
              </a:rPr>
              <a:t>Distribuční funkce je součet ploch pod křivkou, tedy integrál</a:t>
            </a:r>
          </a:p>
          <a:p>
            <a:endParaRPr lang="cs-CZ" dirty="0">
              <a:solidFill>
                <a:srgbClr val="0070C0"/>
              </a:solidFill>
              <a:sym typeface="Wingdings" panose="05000000000000000000" pitchFamily="2" charset="2"/>
            </a:endParaRPr>
          </a:p>
          <a:p>
            <a:r>
              <a:rPr lang="cs-CZ" dirty="0">
                <a:solidFill>
                  <a:srgbClr val="0070C0"/>
                </a:solidFill>
                <a:sym typeface="Wingdings" panose="05000000000000000000" pitchFamily="2" charset="2"/>
              </a:rPr>
              <a:t>My známe součtovou charakteristiku </a:t>
            </a:r>
            <a:r>
              <a:rPr lang="en-US" dirty="0">
                <a:solidFill>
                  <a:srgbClr val="0070C0"/>
                </a:solidFill>
                <a:sym typeface="Wingdings" panose="05000000000000000000" pitchFamily="2" charset="2"/>
              </a:rPr>
              <a:t> </a:t>
            </a:r>
            <a:r>
              <a:rPr lang="en-US" dirty="0" err="1">
                <a:solidFill>
                  <a:srgbClr val="0070C0"/>
                </a:solidFill>
                <a:sym typeface="Wingdings" panose="05000000000000000000" pitchFamily="2" charset="2"/>
              </a:rPr>
              <a:t>mus</a:t>
            </a:r>
            <a:r>
              <a:rPr lang="cs-CZ" dirty="0" err="1">
                <a:solidFill>
                  <a:srgbClr val="0070C0"/>
                </a:solidFill>
                <a:sym typeface="Wingdings" panose="05000000000000000000" pitchFamily="2" charset="2"/>
              </a:rPr>
              <a:t>íme</a:t>
            </a:r>
            <a:r>
              <a:rPr lang="cs-CZ" dirty="0">
                <a:solidFill>
                  <a:srgbClr val="0070C0"/>
                </a:solidFill>
                <a:sym typeface="Wingdings" panose="05000000000000000000" pitchFamily="2" charset="2"/>
              </a:rPr>
              <a:t> derivovat</a:t>
            </a:r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441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theme/theme1.xml><?xml version="1.0" encoding="utf-8"?>
<a:theme xmlns:a="http://schemas.openxmlformats.org/drawingml/2006/main" name="Retrospektiva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7D1D24E39E35444891DFCA683668FCF" ma:contentTypeVersion="13" ma:contentTypeDescription="Vytvoří nový dokument" ma:contentTypeScope="" ma:versionID="a5ceac94f7a6334d1ab373b7d0ec5f05">
  <xsd:schema xmlns:xsd="http://www.w3.org/2001/XMLSchema" xmlns:xs="http://www.w3.org/2001/XMLSchema" xmlns:p="http://schemas.microsoft.com/office/2006/metadata/properties" xmlns:ns3="41bc3876-d850-4b80-97be-eac41ed8dc06" xmlns:ns4="fad05197-1030-445c-8558-592e9fee60dd" targetNamespace="http://schemas.microsoft.com/office/2006/metadata/properties" ma:root="true" ma:fieldsID="11f4027f407d477d608816f53017c43a" ns3:_="" ns4:_="">
    <xsd:import namespace="41bc3876-d850-4b80-97be-eac41ed8dc06"/>
    <xsd:import namespace="fad05197-1030-445c-8558-592e9fee60d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bc3876-d850-4b80-97be-eac41ed8dc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d05197-1030-445c-8558-592e9fee60d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99DA225-ECF7-47FE-8FDE-129FE58189D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EDC2C22-99D3-48EA-8D62-E00953E977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1bc3876-d850-4b80-97be-eac41ed8dc06"/>
    <ds:schemaRef ds:uri="fad05197-1030-445c-8558-592e9fee60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C5682CB-8D20-4D05-A35A-B03C9F058FAC}">
  <ds:schemaRefs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www.w3.org/XML/1998/namespace"/>
    <ds:schemaRef ds:uri="http://purl.org/dc/elements/1.1/"/>
    <ds:schemaRef ds:uri="http://schemas.microsoft.com/office/2006/metadata/properties"/>
    <ds:schemaRef ds:uri="http://purl.org/dc/dcmitype/"/>
    <ds:schemaRef ds:uri="fad05197-1030-445c-8558-592e9fee60dd"/>
    <ds:schemaRef ds:uri="41bc3876-d850-4b80-97be-eac41ed8dc0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747</TotalTime>
  <Words>1797</Words>
  <Application>Microsoft Office PowerPoint</Application>
  <PresentationFormat>Širokoúhlá obrazovka</PresentationFormat>
  <Paragraphs>257</Paragraphs>
  <Slides>16</Slides>
  <Notes>0</Notes>
  <HiddenSlides>1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Wingdings</vt:lpstr>
      <vt:lpstr>Retrospektiva</vt:lpstr>
      <vt:lpstr>Zkouška nanečisto - řešení</vt:lpstr>
      <vt:lpstr>Víme, že cena mléka závisí na ceně hovězího (x1) a ceně pozemků na pastvu (x2). Kolik bude očekávaná cena mléka, pro lineární regresní parametry b0=2; b1=0,03; b2=0.5, kdy víme, že hovězí stojí 200 Kč a cena pozemku je 20 Kč. Výsledek zaokrouhlete na 2 desetinná místa.</vt:lpstr>
      <vt:lpstr>Statistika pro McNemarův test pochází z</vt:lpstr>
      <vt:lpstr>Testujeme střední hodnotu normálních dat s neznámým rozptylem souboru, jaké rozdělení bude mít statistika?</vt:lpstr>
      <vt:lpstr>V jakém případě použiji dvoufaktorovou ANOVA</vt:lpstr>
      <vt:lpstr>Charakteristiky variability jsou</vt:lpstr>
      <vt:lpstr>Jaké minimální hodnoty nabývá Pearsonův korelační koeficient</vt:lpstr>
      <vt:lpstr>Střední hodnotu diskrétní náhodné veličiny spočítám takto:</vt:lpstr>
      <vt:lpstr>Hustota pravděpodobnosti spojité náhodné veličiny</vt:lpstr>
      <vt:lpstr>Provádíme-li jakýkoliv test, mluvíme o hladině významnosti. Pokud chceme při zamítnutí mít co nejmenší riziko omylu (s co nejmenší chybou), kterou z následujících hodnot vybereme?</vt:lpstr>
      <vt:lpstr>Podmíněné rozdělení náhodné veličiny f(x|y) se rovná</vt:lpstr>
      <vt:lpstr>Pro konzistentní statistiku platí</vt:lpstr>
      <vt:lpstr>Je dáno sdružené rozdělení dvou náhodných veličin: x={1,2} a y={1,2,3} ve tvaru tabulky [0.1 0.2 0.23;  0.11 0.01 0.35]. Čemu se rovná marginální rozdělení náhodné veličiny y? </vt:lpstr>
      <vt:lpstr> Zkoumali jsme oblibu jednotlivých dopravních prostředků mezi zákazníky obchodního centra. Opakovaně jsme měřili počty zákazníků, kteří vystoupili u OC z jednotlivých dopravních prostředků a zapsali jsme je: Tramvaj=[76. 77. 19. 53. 14. 25. 21. … ]; Autobus=[20. 84. 112. 32. 106. …]. Na hladině významnosti 95% testujte nulovou hypotézu, že v průměru cestuje stejný počet zákazníků v autobuse a v tramvaji.</vt:lpstr>
      <vt:lpstr>Zkoumali jsme oblibu jednotlivých dopravních prostředků mezi zákazníky obchodního centra. Opakovaně jsme měřili počty zákazníků, kteří vystoupili u OC z jednotlivých dopravních prostředků a zapsali jsme je: Tramvaj=[76. 77. 19. 53. 14. 25. 21. … ]; Autobus=[20. 84. 112. 32. 106. …]. Na hladině významnosti 95% testujte nulovou hypotézu, že v průměru cestuje stejný počet zákazníků v autobuse a v tramvaji.</vt:lpstr>
      <vt:lpstr>Po semestru distančního studia jsme se zeptali, jakou formou komunikovali a jak byli spokojeni. výsledky jsme zapsali do tabulky: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Zkouška nanečisto - řešení</dc:title>
  <dc:creator>Pecherkova, Pavla</dc:creator>
  <cp:lastModifiedBy>Pecherkova, Pavla</cp:lastModifiedBy>
  <cp:revision>1</cp:revision>
  <dcterms:created xsi:type="dcterms:W3CDTF">2020-05-17T07:23:30Z</dcterms:created>
  <dcterms:modified xsi:type="dcterms:W3CDTF">2020-05-18T11:25:32Z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0x01010087D1D24E39E35444891DFCA683668FCF</vt:lpwstr>
  </property>
</Properties>
</file>