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62" r:id="rId8"/>
    <p:sldId id="263" r:id="rId9"/>
    <p:sldId id="264" r:id="rId10"/>
    <p:sldId id="265" r:id="rId11"/>
    <p:sldId id="266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1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FF790-00A4-4CBC-9A22-641C675E5B5E}" v="61" dt="2022-03-17T13:26:40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7742D-1D4C-46E5-A959-09F84CF67D9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1579C43-2D94-4E9F-AA4C-65C7B9AC65A7}">
      <dgm:prSet phldrT="[Text]"/>
      <dgm:spPr/>
      <dgm:t>
        <a:bodyPr/>
        <a:lstStyle/>
        <a:p>
          <a:r>
            <a:rPr lang="cs-CZ" dirty="0"/>
            <a:t>Výběr</a:t>
          </a:r>
        </a:p>
      </dgm:t>
    </dgm:pt>
    <dgm:pt modelId="{F5D057B2-6347-4250-AFF9-456CB77CA4AA}" type="parTrans" cxnId="{5C8842C2-B2EF-4806-88D7-90CF02ECE036}">
      <dgm:prSet/>
      <dgm:spPr/>
      <dgm:t>
        <a:bodyPr/>
        <a:lstStyle/>
        <a:p>
          <a:endParaRPr lang="cs-CZ"/>
        </a:p>
      </dgm:t>
    </dgm:pt>
    <dgm:pt modelId="{AB3AEB85-D7B8-4DFF-8863-F3FB9996AD43}" type="sibTrans" cxnId="{5C8842C2-B2EF-4806-88D7-90CF02ECE036}">
      <dgm:prSet/>
      <dgm:spPr/>
      <dgm:t>
        <a:bodyPr/>
        <a:lstStyle/>
        <a:p>
          <a:endParaRPr lang="cs-CZ"/>
        </a:p>
      </dgm:t>
    </dgm:pt>
    <dgm:pt modelId="{A4991B94-4B9C-43C5-8C12-8F324E85D5F7}">
      <dgm:prSet phldrT="[Text]"/>
      <dgm:spPr/>
      <dgm:t>
        <a:bodyPr/>
        <a:lstStyle/>
        <a:p>
          <a:r>
            <a:rPr lang="cs-CZ" dirty="0"/>
            <a:t>Část souboru, různě velké, náhodné, nezávislé, </a:t>
          </a:r>
          <a:r>
            <a:rPr lang="cs-CZ" b="1" dirty="0"/>
            <a:t>stejně rozdělené</a:t>
          </a:r>
          <a:endParaRPr lang="cs-CZ" dirty="0"/>
        </a:p>
      </dgm:t>
    </dgm:pt>
    <dgm:pt modelId="{1E8033E9-B9DB-4FF6-9468-C5F202C5E7F5}" type="parTrans" cxnId="{52F1546E-B101-4BD6-99CC-178D2516FF3D}">
      <dgm:prSet/>
      <dgm:spPr/>
      <dgm:t>
        <a:bodyPr/>
        <a:lstStyle/>
        <a:p>
          <a:endParaRPr lang="cs-CZ"/>
        </a:p>
      </dgm:t>
    </dgm:pt>
    <dgm:pt modelId="{3281A326-C3E9-44A6-B037-4399296FABBD}" type="sibTrans" cxnId="{52F1546E-B101-4BD6-99CC-178D2516FF3D}">
      <dgm:prSet/>
      <dgm:spPr/>
      <dgm:t>
        <a:bodyPr/>
        <a:lstStyle/>
        <a:p>
          <a:endParaRPr lang="cs-CZ"/>
        </a:p>
      </dgm:t>
    </dgm:pt>
    <dgm:pt modelId="{0DD4B431-0CE5-4EA5-BBE3-FF80AE53C9C4}">
      <dgm:prSet phldrT="[Text]"/>
      <dgm:spPr/>
      <dgm:t>
        <a:bodyPr/>
        <a:lstStyle/>
        <a:p>
          <a:r>
            <a:rPr lang="cs-CZ" dirty="0"/>
            <a:t>Soubor</a:t>
          </a:r>
        </a:p>
      </dgm:t>
    </dgm:pt>
    <dgm:pt modelId="{2A5E3F5E-DF6F-4A8F-A4D6-BD9A8E98DCC9}" type="parTrans" cxnId="{5D3E8F80-5ABB-402C-8BE1-A1159F13A08A}">
      <dgm:prSet/>
      <dgm:spPr/>
      <dgm:t>
        <a:bodyPr/>
        <a:lstStyle/>
        <a:p>
          <a:endParaRPr lang="cs-CZ"/>
        </a:p>
      </dgm:t>
    </dgm:pt>
    <dgm:pt modelId="{B4EC3D85-E897-469E-B4C7-A8CC861D7435}" type="sibTrans" cxnId="{5D3E8F80-5ABB-402C-8BE1-A1159F13A08A}">
      <dgm:prSet/>
      <dgm:spPr/>
      <dgm:t>
        <a:bodyPr/>
        <a:lstStyle/>
        <a:p>
          <a:endParaRPr lang="cs-CZ"/>
        </a:p>
      </dgm:t>
    </dgm:pt>
    <dgm:pt modelId="{C2CA80B2-15F8-4815-B518-62501E71984E}">
      <dgm:prSet phldrT="[Text]"/>
      <dgm:spPr/>
      <dgm:t>
        <a:bodyPr/>
        <a:lstStyle/>
        <a:p>
          <a:r>
            <a:rPr lang="cs-CZ" dirty="0"/>
            <a:t>Populace, všechny možnosti, neznáme přesně</a:t>
          </a:r>
        </a:p>
      </dgm:t>
    </dgm:pt>
    <dgm:pt modelId="{09FC774D-3366-443C-A27D-D15AE2819C2A}" type="parTrans" cxnId="{3FCB8B71-3224-4C88-9B13-8314B5DD2034}">
      <dgm:prSet/>
      <dgm:spPr/>
      <dgm:t>
        <a:bodyPr/>
        <a:lstStyle/>
        <a:p>
          <a:endParaRPr lang="cs-CZ"/>
        </a:p>
      </dgm:t>
    </dgm:pt>
    <dgm:pt modelId="{93884F03-1B8E-4076-AED5-CA0C7A215E80}" type="sibTrans" cxnId="{3FCB8B71-3224-4C88-9B13-8314B5DD2034}">
      <dgm:prSet/>
      <dgm:spPr/>
      <dgm:t>
        <a:bodyPr/>
        <a:lstStyle/>
        <a:p>
          <a:endParaRPr lang="cs-CZ"/>
        </a:p>
      </dgm:t>
    </dgm:pt>
    <dgm:pt modelId="{223137E9-D9A7-4180-9D89-A7653CBD2E1E}" type="pres">
      <dgm:prSet presAssocID="{BCD7742D-1D4C-46E5-A959-09F84CF67D96}" presName="Name0" presStyleCnt="0">
        <dgm:presLayoutVars>
          <dgm:dir/>
          <dgm:animOne val="branch"/>
          <dgm:animLvl val="lvl"/>
        </dgm:presLayoutVars>
      </dgm:prSet>
      <dgm:spPr/>
    </dgm:pt>
    <dgm:pt modelId="{A7827382-70AF-4A18-B2A8-861DF29B9A34}" type="pres">
      <dgm:prSet presAssocID="{E1579C43-2D94-4E9F-AA4C-65C7B9AC65A7}" presName="chaos" presStyleCnt="0"/>
      <dgm:spPr/>
    </dgm:pt>
    <dgm:pt modelId="{3E00038A-42BF-4F77-8683-A4CD9FCBEE56}" type="pres">
      <dgm:prSet presAssocID="{E1579C43-2D94-4E9F-AA4C-65C7B9AC65A7}" presName="parTx1" presStyleLbl="revTx" presStyleIdx="0" presStyleCnt="3"/>
      <dgm:spPr/>
    </dgm:pt>
    <dgm:pt modelId="{6CA1D8EF-E48A-48B1-A4A8-89613B81CD77}" type="pres">
      <dgm:prSet presAssocID="{E1579C43-2D94-4E9F-AA4C-65C7B9AC65A7}" presName="desTx1" presStyleLbl="revTx" presStyleIdx="1" presStyleCnt="3">
        <dgm:presLayoutVars>
          <dgm:bulletEnabled val="1"/>
        </dgm:presLayoutVars>
      </dgm:prSet>
      <dgm:spPr/>
    </dgm:pt>
    <dgm:pt modelId="{7F17F9E3-A4F8-431F-A4A0-152A7E0E8E73}" type="pres">
      <dgm:prSet presAssocID="{E1579C43-2D94-4E9F-AA4C-65C7B9AC65A7}" presName="c1" presStyleLbl="node1" presStyleIdx="0" presStyleCnt="19"/>
      <dgm:spPr/>
    </dgm:pt>
    <dgm:pt modelId="{B73CC9DC-0079-4750-9183-D9728BBA8522}" type="pres">
      <dgm:prSet presAssocID="{E1579C43-2D94-4E9F-AA4C-65C7B9AC65A7}" presName="c2" presStyleLbl="node1" presStyleIdx="1" presStyleCnt="19"/>
      <dgm:spPr/>
    </dgm:pt>
    <dgm:pt modelId="{02B53374-D809-414B-907A-6573FFEC9489}" type="pres">
      <dgm:prSet presAssocID="{E1579C43-2D94-4E9F-AA4C-65C7B9AC65A7}" presName="c3" presStyleLbl="node1" presStyleIdx="2" presStyleCnt="19"/>
      <dgm:spPr/>
    </dgm:pt>
    <dgm:pt modelId="{DD1B7CD3-338E-43E2-B2E3-9815C69C5176}" type="pres">
      <dgm:prSet presAssocID="{E1579C43-2D94-4E9F-AA4C-65C7B9AC65A7}" presName="c4" presStyleLbl="node1" presStyleIdx="3" presStyleCnt="19"/>
      <dgm:spPr/>
    </dgm:pt>
    <dgm:pt modelId="{E458BC47-EC3C-4A21-BEFE-4F28FA07F7C8}" type="pres">
      <dgm:prSet presAssocID="{E1579C43-2D94-4E9F-AA4C-65C7B9AC65A7}" presName="c5" presStyleLbl="node1" presStyleIdx="4" presStyleCnt="19"/>
      <dgm:spPr/>
    </dgm:pt>
    <dgm:pt modelId="{3C34A5B4-12D4-42E5-BD5A-6E506E94DA36}" type="pres">
      <dgm:prSet presAssocID="{E1579C43-2D94-4E9F-AA4C-65C7B9AC65A7}" presName="c6" presStyleLbl="node1" presStyleIdx="5" presStyleCnt="19"/>
      <dgm:spPr/>
    </dgm:pt>
    <dgm:pt modelId="{50194CAD-B43C-4949-9ED6-ACDA7ABF5175}" type="pres">
      <dgm:prSet presAssocID="{E1579C43-2D94-4E9F-AA4C-65C7B9AC65A7}" presName="c7" presStyleLbl="node1" presStyleIdx="6" presStyleCnt="19"/>
      <dgm:spPr/>
    </dgm:pt>
    <dgm:pt modelId="{F93C7590-E3E1-4DF2-8156-BF5551308133}" type="pres">
      <dgm:prSet presAssocID="{E1579C43-2D94-4E9F-AA4C-65C7B9AC65A7}" presName="c8" presStyleLbl="node1" presStyleIdx="7" presStyleCnt="19"/>
      <dgm:spPr/>
    </dgm:pt>
    <dgm:pt modelId="{ABDC077C-A19F-45A7-AB2C-617BC5DD9F20}" type="pres">
      <dgm:prSet presAssocID="{E1579C43-2D94-4E9F-AA4C-65C7B9AC65A7}" presName="c9" presStyleLbl="node1" presStyleIdx="8" presStyleCnt="19"/>
      <dgm:spPr/>
    </dgm:pt>
    <dgm:pt modelId="{E45646A6-AEB3-4062-88F6-77BDCB8961F4}" type="pres">
      <dgm:prSet presAssocID="{E1579C43-2D94-4E9F-AA4C-65C7B9AC65A7}" presName="c10" presStyleLbl="node1" presStyleIdx="9" presStyleCnt="19"/>
      <dgm:spPr/>
    </dgm:pt>
    <dgm:pt modelId="{CF79DBEC-345E-400B-9A2F-47A8972E14B8}" type="pres">
      <dgm:prSet presAssocID="{E1579C43-2D94-4E9F-AA4C-65C7B9AC65A7}" presName="c11" presStyleLbl="node1" presStyleIdx="10" presStyleCnt="19"/>
      <dgm:spPr/>
    </dgm:pt>
    <dgm:pt modelId="{E6D9AADC-9833-4D3E-A002-1FB9FCD79510}" type="pres">
      <dgm:prSet presAssocID="{E1579C43-2D94-4E9F-AA4C-65C7B9AC65A7}" presName="c12" presStyleLbl="node1" presStyleIdx="11" presStyleCnt="19"/>
      <dgm:spPr/>
    </dgm:pt>
    <dgm:pt modelId="{B622D00F-5C45-4FC5-B072-4CED243D45B5}" type="pres">
      <dgm:prSet presAssocID="{E1579C43-2D94-4E9F-AA4C-65C7B9AC65A7}" presName="c13" presStyleLbl="node1" presStyleIdx="12" presStyleCnt="19"/>
      <dgm:spPr/>
    </dgm:pt>
    <dgm:pt modelId="{D8D9012D-2046-44B3-8CBD-0676F85097DC}" type="pres">
      <dgm:prSet presAssocID="{E1579C43-2D94-4E9F-AA4C-65C7B9AC65A7}" presName="c14" presStyleLbl="node1" presStyleIdx="13" presStyleCnt="19"/>
      <dgm:spPr/>
    </dgm:pt>
    <dgm:pt modelId="{EF369740-B4D7-4C81-82EA-513FC8B29835}" type="pres">
      <dgm:prSet presAssocID="{E1579C43-2D94-4E9F-AA4C-65C7B9AC65A7}" presName="c15" presStyleLbl="node1" presStyleIdx="14" presStyleCnt="19"/>
      <dgm:spPr/>
    </dgm:pt>
    <dgm:pt modelId="{10B3A871-86ED-477D-A215-133DAC8A4E12}" type="pres">
      <dgm:prSet presAssocID="{E1579C43-2D94-4E9F-AA4C-65C7B9AC65A7}" presName="c16" presStyleLbl="node1" presStyleIdx="15" presStyleCnt="19"/>
      <dgm:spPr/>
    </dgm:pt>
    <dgm:pt modelId="{3D703C99-2B3B-41B0-92D6-FD85E1B09CFA}" type="pres">
      <dgm:prSet presAssocID="{E1579C43-2D94-4E9F-AA4C-65C7B9AC65A7}" presName="c17" presStyleLbl="node1" presStyleIdx="16" presStyleCnt="19"/>
      <dgm:spPr/>
    </dgm:pt>
    <dgm:pt modelId="{6C6111E3-ED2D-48B1-B193-7C3A0D5347D3}" type="pres">
      <dgm:prSet presAssocID="{E1579C43-2D94-4E9F-AA4C-65C7B9AC65A7}" presName="c18" presStyleLbl="node1" presStyleIdx="17" presStyleCnt="19"/>
      <dgm:spPr/>
    </dgm:pt>
    <dgm:pt modelId="{6C64B30E-DE6C-4B39-B560-D3CD0E2C0CA2}" type="pres">
      <dgm:prSet presAssocID="{AB3AEB85-D7B8-4DFF-8863-F3FB9996AD43}" presName="chevronComposite1" presStyleCnt="0"/>
      <dgm:spPr/>
    </dgm:pt>
    <dgm:pt modelId="{4B9F228F-6CDE-46EC-8DC7-A1D1B2A30946}" type="pres">
      <dgm:prSet presAssocID="{AB3AEB85-D7B8-4DFF-8863-F3FB9996AD43}" presName="chevron1" presStyleLbl="sibTrans2D1" presStyleIdx="0" presStyleCnt="2"/>
      <dgm:spPr/>
    </dgm:pt>
    <dgm:pt modelId="{0CD672DE-1E18-4625-91B5-A0E81AA7086E}" type="pres">
      <dgm:prSet presAssocID="{AB3AEB85-D7B8-4DFF-8863-F3FB9996AD43}" presName="spChevron1" presStyleCnt="0"/>
      <dgm:spPr/>
    </dgm:pt>
    <dgm:pt modelId="{C547171D-EF29-4EF0-BD0B-AC6575307BC6}" type="pres">
      <dgm:prSet presAssocID="{AB3AEB85-D7B8-4DFF-8863-F3FB9996AD43}" presName="overlap" presStyleCnt="0"/>
      <dgm:spPr/>
    </dgm:pt>
    <dgm:pt modelId="{772E4FF1-516F-4F98-B2F0-66BCEE020F44}" type="pres">
      <dgm:prSet presAssocID="{AB3AEB85-D7B8-4DFF-8863-F3FB9996AD43}" presName="chevronComposite2" presStyleCnt="0"/>
      <dgm:spPr/>
    </dgm:pt>
    <dgm:pt modelId="{819A774B-3CD7-433D-8203-9DCCFABA9EFF}" type="pres">
      <dgm:prSet presAssocID="{AB3AEB85-D7B8-4DFF-8863-F3FB9996AD43}" presName="chevron2" presStyleLbl="sibTrans2D1" presStyleIdx="1" presStyleCnt="2"/>
      <dgm:spPr/>
    </dgm:pt>
    <dgm:pt modelId="{28DDA952-00EA-4DB5-B904-56C4823E2FE4}" type="pres">
      <dgm:prSet presAssocID="{AB3AEB85-D7B8-4DFF-8863-F3FB9996AD43}" presName="spChevron2" presStyleCnt="0"/>
      <dgm:spPr/>
    </dgm:pt>
    <dgm:pt modelId="{29F6AF33-CBD1-4405-89D1-24684E64A6BD}" type="pres">
      <dgm:prSet presAssocID="{0DD4B431-0CE5-4EA5-BBE3-FF80AE53C9C4}" presName="last" presStyleCnt="0"/>
      <dgm:spPr/>
    </dgm:pt>
    <dgm:pt modelId="{AABE4AB0-5264-4166-AE63-F284D276B1C4}" type="pres">
      <dgm:prSet presAssocID="{0DD4B431-0CE5-4EA5-BBE3-FF80AE53C9C4}" presName="circleTx" presStyleLbl="node1" presStyleIdx="18" presStyleCnt="19"/>
      <dgm:spPr/>
    </dgm:pt>
    <dgm:pt modelId="{1B8CE0A1-5E64-4616-9C83-BE43B7315F16}" type="pres">
      <dgm:prSet presAssocID="{0DD4B431-0CE5-4EA5-BBE3-FF80AE53C9C4}" presName="desTxN" presStyleLbl="revTx" presStyleIdx="2" presStyleCnt="3">
        <dgm:presLayoutVars>
          <dgm:bulletEnabled val="1"/>
        </dgm:presLayoutVars>
      </dgm:prSet>
      <dgm:spPr/>
    </dgm:pt>
    <dgm:pt modelId="{B479CFA5-B197-4C43-BB89-73356448EDB9}" type="pres">
      <dgm:prSet presAssocID="{0DD4B431-0CE5-4EA5-BBE3-FF80AE53C9C4}" presName="spN" presStyleCnt="0"/>
      <dgm:spPr/>
    </dgm:pt>
  </dgm:ptLst>
  <dgm:cxnLst>
    <dgm:cxn modelId="{52F1546E-B101-4BD6-99CC-178D2516FF3D}" srcId="{E1579C43-2D94-4E9F-AA4C-65C7B9AC65A7}" destId="{A4991B94-4B9C-43C5-8C12-8F324E85D5F7}" srcOrd="0" destOrd="0" parTransId="{1E8033E9-B9DB-4FF6-9468-C5F202C5E7F5}" sibTransId="{3281A326-C3E9-44A6-B037-4399296FABBD}"/>
    <dgm:cxn modelId="{3FCB8B71-3224-4C88-9B13-8314B5DD2034}" srcId="{0DD4B431-0CE5-4EA5-BBE3-FF80AE53C9C4}" destId="{C2CA80B2-15F8-4815-B518-62501E71984E}" srcOrd="0" destOrd="0" parTransId="{09FC774D-3366-443C-A27D-D15AE2819C2A}" sibTransId="{93884F03-1B8E-4076-AED5-CA0C7A215E80}"/>
    <dgm:cxn modelId="{5D3E8F80-5ABB-402C-8BE1-A1159F13A08A}" srcId="{BCD7742D-1D4C-46E5-A959-09F84CF67D96}" destId="{0DD4B431-0CE5-4EA5-BBE3-FF80AE53C9C4}" srcOrd="1" destOrd="0" parTransId="{2A5E3F5E-DF6F-4A8F-A4D6-BD9A8E98DCC9}" sibTransId="{B4EC3D85-E897-469E-B4C7-A8CC861D7435}"/>
    <dgm:cxn modelId="{5387CC83-75C0-4A72-B2C2-A88D101AC02E}" type="presOf" srcId="{A4991B94-4B9C-43C5-8C12-8F324E85D5F7}" destId="{6CA1D8EF-E48A-48B1-A4A8-89613B81CD77}" srcOrd="0" destOrd="0" presId="urn:microsoft.com/office/officeart/2009/3/layout/RandomtoResultProcess"/>
    <dgm:cxn modelId="{CB49FB9E-500F-481E-BEFD-699FCE0EAA24}" type="presOf" srcId="{C2CA80B2-15F8-4815-B518-62501E71984E}" destId="{1B8CE0A1-5E64-4616-9C83-BE43B7315F16}" srcOrd="0" destOrd="0" presId="urn:microsoft.com/office/officeart/2009/3/layout/RandomtoResultProcess"/>
    <dgm:cxn modelId="{63C0CCAA-B303-4ADF-9E6A-991D139F06DA}" type="presOf" srcId="{0DD4B431-0CE5-4EA5-BBE3-FF80AE53C9C4}" destId="{AABE4AB0-5264-4166-AE63-F284D276B1C4}" srcOrd="0" destOrd="0" presId="urn:microsoft.com/office/officeart/2009/3/layout/RandomtoResultProcess"/>
    <dgm:cxn modelId="{5C8842C2-B2EF-4806-88D7-90CF02ECE036}" srcId="{BCD7742D-1D4C-46E5-A959-09F84CF67D96}" destId="{E1579C43-2D94-4E9F-AA4C-65C7B9AC65A7}" srcOrd="0" destOrd="0" parTransId="{F5D057B2-6347-4250-AFF9-456CB77CA4AA}" sibTransId="{AB3AEB85-D7B8-4DFF-8863-F3FB9996AD43}"/>
    <dgm:cxn modelId="{2C8302EE-4FF2-4D1E-8C4B-479EE95E1273}" type="presOf" srcId="{E1579C43-2D94-4E9F-AA4C-65C7B9AC65A7}" destId="{3E00038A-42BF-4F77-8683-A4CD9FCBEE56}" srcOrd="0" destOrd="0" presId="urn:microsoft.com/office/officeart/2009/3/layout/RandomtoResultProcess"/>
    <dgm:cxn modelId="{2DA7F0F5-A278-44AC-9D13-EFF2B8597F3C}" type="presOf" srcId="{BCD7742D-1D4C-46E5-A959-09F84CF67D96}" destId="{223137E9-D9A7-4180-9D89-A7653CBD2E1E}" srcOrd="0" destOrd="0" presId="urn:microsoft.com/office/officeart/2009/3/layout/RandomtoResultProcess"/>
    <dgm:cxn modelId="{CAA3C1C7-D209-493E-84AA-7927C2029E28}" type="presParOf" srcId="{223137E9-D9A7-4180-9D89-A7653CBD2E1E}" destId="{A7827382-70AF-4A18-B2A8-861DF29B9A34}" srcOrd="0" destOrd="0" presId="urn:microsoft.com/office/officeart/2009/3/layout/RandomtoResultProcess"/>
    <dgm:cxn modelId="{BB5EAC4A-BECC-41AD-81C6-7E9CB88EB4C2}" type="presParOf" srcId="{A7827382-70AF-4A18-B2A8-861DF29B9A34}" destId="{3E00038A-42BF-4F77-8683-A4CD9FCBEE56}" srcOrd="0" destOrd="0" presId="urn:microsoft.com/office/officeart/2009/3/layout/RandomtoResultProcess"/>
    <dgm:cxn modelId="{AFE9111F-FDDA-44FC-AB99-CBBC468F822F}" type="presParOf" srcId="{A7827382-70AF-4A18-B2A8-861DF29B9A34}" destId="{6CA1D8EF-E48A-48B1-A4A8-89613B81CD77}" srcOrd="1" destOrd="0" presId="urn:microsoft.com/office/officeart/2009/3/layout/RandomtoResultProcess"/>
    <dgm:cxn modelId="{9078741A-C4FC-45A5-BF6B-D9E5C77A2426}" type="presParOf" srcId="{A7827382-70AF-4A18-B2A8-861DF29B9A34}" destId="{7F17F9E3-A4F8-431F-A4A0-152A7E0E8E73}" srcOrd="2" destOrd="0" presId="urn:microsoft.com/office/officeart/2009/3/layout/RandomtoResultProcess"/>
    <dgm:cxn modelId="{9CBE1ABA-68F3-4A73-BD32-81359C71D7C8}" type="presParOf" srcId="{A7827382-70AF-4A18-B2A8-861DF29B9A34}" destId="{B73CC9DC-0079-4750-9183-D9728BBA8522}" srcOrd="3" destOrd="0" presId="urn:microsoft.com/office/officeart/2009/3/layout/RandomtoResultProcess"/>
    <dgm:cxn modelId="{36255B6C-4098-4E62-8498-E2B27009B589}" type="presParOf" srcId="{A7827382-70AF-4A18-B2A8-861DF29B9A34}" destId="{02B53374-D809-414B-907A-6573FFEC9489}" srcOrd="4" destOrd="0" presId="urn:microsoft.com/office/officeart/2009/3/layout/RandomtoResultProcess"/>
    <dgm:cxn modelId="{A65665CA-037B-43A6-8810-8752A7E7402A}" type="presParOf" srcId="{A7827382-70AF-4A18-B2A8-861DF29B9A34}" destId="{DD1B7CD3-338E-43E2-B2E3-9815C69C5176}" srcOrd="5" destOrd="0" presId="urn:microsoft.com/office/officeart/2009/3/layout/RandomtoResultProcess"/>
    <dgm:cxn modelId="{F09313F2-E3B3-4FA5-9329-185DE09CFAE6}" type="presParOf" srcId="{A7827382-70AF-4A18-B2A8-861DF29B9A34}" destId="{E458BC47-EC3C-4A21-BEFE-4F28FA07F7C8}" srcOrd="6" destOrd="0" presId="urn:microsoft.com/office/officeart/2009/3/layout/RandomtoResultProcess"/>
    <dgm:cxn modelId="{725112DE-FF8D-4017-AB73-C3487BD728B7}" type="presParOf" srcId="{A7827382-70AF-4A18-B2A8-861DF29B9A34}" destId="{3C34A5B4-12D4-42E5-BD5A-6E506E94DA36}" srcOrd="7" destOrd="0" presId="urn:microsoft.com/office/officeart/2009/3/layout/RandomtoResultProcess"/>
    <dgm:cxn modelId="{4E09D3E9-2691-47C7-BF2E-F1B5DAA6059D}" type="presParOf" srcId="{A7827382-70AF-4A18-B2A8-861DF29B9A34}" destId="{50194CAD-B43C-4949-9ED6-ACDA7ABF5175}" srcOrd="8" destOrd="0" presId="urn:microsoft.com/office/officeart/2009/3/layout/RandomtoResultProcess"/>
    <dgm:cxn modelId="{FBECB522-1504-4600-B999-66E7263A2071}" type="presParOf" srcId="{A7827382-70AF-4A18-B2A8-861DF29B9A34}" destId="{F93C7590-E3E1-4DF2-8156-BF5551308133}" srcOrd="9" destOrd="0" presId="urn:microsoft.com/office/officeart/2009/3/layout/RandomtoResultProcess"/>
    <dgm:cxn modelId="{DE3B7145-D340-4746-A6EF-6CD80AA30C36}" type="presParOf" srcId="{A7827382-70AF-4A18-B2A8-861DF29B9A34}" destId="{ABDC077C-A19F-45A7-AB2C-617BC5DD9F20}" srcOrd="10" destOrd="0" presId="urn:microsoft.com/office/officeart/2009/3/layout/RandomtoResultProcess"/>
    <dgm:cxn modelId="{F8C0E18A-8551-48D2-B8C4-09A1445711E2}" type="presParOf" srcId="{A7827382-70AF-4A18-B2A8-861DF29B9A34}" destId="{E45646A6-AEB3-4062-88F6-77BDCB8961F4}" srcOrd="11" destOrd="0" presId="urn:microsoft.com/office/officeart/2009/3/layout/RandomtoResultProcess"/>
    <dgm:cxn modelId="{4819761D-B308-4D25-A276-84A75A37E108}" type="presParOf" srcId="{A7827382-70AF-4A18-B2A8-861DF29B9A34}" destId="{CF79DBEC-345E-400B-9A2F-47A8972E14B8}" srcOrd="12" destOrd="0" presId="urn:microsoft.com/office/officeart/2009/3/layout/RandomtoResultProcess"/>
    <dgm:cxn modelId="{4381EB2D-5AA9-4468-9767-39075D230F0B}" type="presParOf" srcId="{A7827382-70AF-4A18-B2A8-861DF29B9A34}" destId="{E6D9AADC-9833-4D3E-A002-1FB9FCD79510}" srcOrd="13" destOrd="0" presId="urn:microsoft.com/office/officeart/2009/3/layout/RandomtoResultProcess"/>
    <dgm:cxn modelId="{1954CA38-D02A-4811-8060-83E53094D1B8}" type="presParOf" srcId="{A7827382-70AF-4A18-B2A8-861DF29B9A34}" destId="{B622D00F-5C45-4FC5-B072-4CED243D45B5}" srcOrd="14" destOrd="0" presId="urn:microsoft.com/office/officeart/2009/3/layout/RandomtoResultProcess"/>
    <dgm:cxn modelId="{DA992632-E74A-45F7-8A09-724F201A35B1}" type="presParOf" srcId="{A7827382-70AF-4A18-B2A8-861DF29B9A34}" destId="{D8D9012D-2046-44B3-8CBD-0676F85097DC}" srcOrd="15" destOrd="0" presId="urn:microsoft.com/office/officeart/2009/3/layout/RandomtoResultProcess"/>
    <dgm:cxn modelId="{65203818-5A71-4324-B884-9D98312BB589}" type="presParOf" srcId="{A7827382-70AF-4A18-B2A8-861DF29B9A34}" destId="{EF369740-B4D7-4C81-82EA-513FC8B29835}" srcOrd="16" destOrd="0" presId="urn:microsoft.com/office/officeart/2009/3/layout/RandomtoResultProcess"/>
    <dgm:cxn modelId="{8D86D925-2DCB-4102-ABB5-441958644EB8}" type="presParOf" srcId="{A7827382-70AF-4A18-B2A8-861DF29B9A34}" destId="{10B3A871-86ED-477D-A215-133DAC8A4E12}" srcOrd="17" destOrd="0" presId="urn:microsoft.com/office/officeart/2009/3/layout/RandomtoResultProcess"/>
    <dgm:cxn modelId="{9EF99F34-1DCB-4300-ACAF-41F11FC16A1B}" type="presParOf" srcId="{A7827382-70AF-4A18-B2A8-861DF29B9A34}" destId="{3D703C99-2B3B-41B0-92D6-FD85E1B09CFA}" srcOrd="18" destOrd="0" presId="urn:microsoft.com/office/officeart/2009/3/layout/RandomtoResultProcess"/>
    <dgm:cxn modelId="{683A91D8-9A9B-475E-860C-9A1356816FA2}" type="presParOf" srcId="{A7827382-70AF-4A18-B2A8-861DF29B9A34}" destId="{6C6111E3-ED2D-48B1-B193-7C3A0D5347D3}" srcOrd="19" destOrd="0" presId="urn:microsoft.com/office/officeart/2009/3/layout/RandomtoResultProcess"/>
    <dgm:cxn modelId="{81A572FD-AF5A-4ACC-AB7A-C8DB903334F2}" type="presParOf" srcId="{223137E9-D9A7-4180-9D89-A7653CBD2E1E}" destId="{6C64B30E-DE6C-4B39-B560-D3CD0E2C0CA2}" srcOrd="1" destOrd="0" presId="urn:microsoft.com/office/officeart/2009/3/layout/RandomtoResultProcess"/>
    <dgm:cxn modelId="{205113EC-D269-4FC6-8D76-5279AB6345DD}" type="presParOf" srcId="{6C64B30E-DE6C-4B39-B560-D3CD0E2C0CA2}" destId="{4B9F228F-6CDE-46EC-8DC7-A1D1B2A30946}" srcOrd="0" destOrd="0" presId="urn:microsoft.com/office/officeart/2009/3/layout/RandomtoResultProcess"/>
    <dgm:cxn modelId="{5A42BD88-9920-405C-8B4D-C79B53EE7954}" type="presParOf" srcId="{6C64B30E-DE6C-4B39-B560-D3CD0E2C0CA2}" destId="{0CD672DE-1E18-4625-91B5-A0E81AA7086E}" srcOrd="1" destOrd="0" presId="urn:microsoft.com/office/officeart/2009/3/layout/RandomtoResultProcess"/>
    <dgm:cxn modelId="{D3FFB617-0644-45EC-96A1-A2F2B5EB0349}" type="presParOf" srcId="{223137E9-D9A7-4180-9D89-A7653CBD2E1E}" destId="{C547171D-EF29-4EF0-BD0B-AC6575307BC6}" srcOrd="2" destOrd="0" presId="urn:microsoft.com/office/officeart/2009/3/layout/RandomtoResultProcess"/>
    <dgm:cxn modelId="{00743EC5-2505-456C-B262-7D015A031A21}" type="presParOf" srcId="{223137E9-D9A7-4180-9D89-A7653CBD2E1E}" destId="{772E4FF1-516F-4F98-B2F0-66BCEE020F44}" srcOrd="3" destOrd="0" presId="urn:microsoft.com/office/officeart/2009/3/layout/RandomtoResultProcess"/>
    <dgm:cxn modelId="{3C04215E-60BA-4D75-BCDC-5D4C4DA0635D}" type="presParOf" srcId="{772E4FF1-516F-4F98-B2F0-66BCEE020F44}" destId="{819A774B-3CD7-433D-8203-9DCCFABA9EFF}" srcOrd="0" destOrd="0" presId="urn:microsoft.com/office/officeart/2009/3/layout/RandomtoResultProcess"/>
    <dgm:cxn modelId="{FB1125A7-65D9-4C00-B0AA-138075A9542F}" type="presParOf" srcId="{772E4FF1-516F-4F98-B2F0-66BCEE020F44}" destId="{28DDA952-00EA-4DB5-B904-56C4823E2FE4}" srcOrd="1" destOrd="0" presId="urn:microsoft.com/office/officeart/2009/3/layout/RandomtoResultProcess"/>
    <dgm:cxn modelId="{346AD669-E1E7-498E-9EC4-ED19EB575D08}" type="presParOf" srcId="{223137E9-D9A7-4180-9D89-A7653CBD2E1E}" destId="{29F6AF33-CBD1-4405-89D1-24684E64A6BD}" srcOrd="4" destOrd="0" presId="urn:microsoft.com/office/officeart/2009/3/layout/RandomtoResultProcess"/>
    <dgm:cxn modelId="{E2C81374-3E72-4BB7-BA44-F4D41061510A}" type="presParOf" srcId="{29F6AF33-CBD1-4405-89D1-24684E64A6BD}" destId="{AABE4AB0-5264-4166-AE63-F284D276B1C4}" srcOrd="0" destOrd="0" presId="urn:microsoft.com/office/officeart/2009/3/layout/RandomtoResultProcess"/>
    <dgm:cxn modelId="{F859CD5D-834E-42CE-BE0D-49EECD69900F}" type="presParOf" srcId="{29F6AF33-CBD1-4405-89D1-24684E64A6BD}" destId="{1B8CE0A1-5E64-4616-9C83-BE43B7315F16}" srcOrd="1" destOrd="0" presId="urn:microsoft.com/office/officeart/2009/3/layout/RandomtoResultProcess"/>
    <dgm:cxn modelId="{D4DB16E7-CAEB-4B31-A904-44E46ABDE722}" type="presParOf" srcId="{29F6AF33-CBD1-4405-89D1-24684E64A6BD}" destId="{B479CFA5-B197-4C43-BB89-73356448EDB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BFB98-3A4C-4682-B286-58A47810D2EC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664836F0-45FE-4FC4-9230-D308E77EBA66}">
      <dgm:prSet phldrT="[Text]"/>
      <dgm:spPr/>
      <dgm:t>
        <a:bodyPr/>
        <a:lstStyle/>
        <a:p>
          <a:r>
            <a:rPr lang="cs-CZ" dirty="0"/>
            <a:t>Náhodný výběr </a:t>
          </a:r>
        </a:p>
        <a:p>
          <a:r>
            <a:rPr lang="cs-CZ" dirty="0"/>
            <a:t>č. 1</a:t>
          </a:r>
        </a:p>
      </dgm:t>
    </dgm:pt>
    <dgm:pt modelId="{2DBE404D-D3D5-4DC2-809A-7755A4836B31}" type="parTrans" cxnId="{2164B2E7-FA06-4129-99B9-240319878ECC}">
      <dgm:prSet/>
      <dgm:spPr/>
      <dgm:t>
        <a:bodyPr/>
        <a:lstStyle/>
        <a:p>
          <a:endParaRPr lang="cs-CZ"/>
        </a:p>
      </dgm:t>
    </dgm:pt>
    <dgm:pt modelId="{D19E402B-3588-4BCA-A649-4978595B9716}" type="sibTrans" cxnId="{2164B2E7-FA06-4129-99B9-240319878ECC}">
      <dgm:prSet/>
      <dgm:spPr/>
      <dgm:t>
        <a:bodyPr/>
        <a:lstStyle/>
        <a:p>
          <a:endParaRPr lang="cs-CZ"/>
        </a:p>
      </dgm:t>
    </dgm:pt>
    <dgm:pt modelId="{F2CD53FB-7278-426A-8B54-974E6AA38B81}">
      <dgm:prSet phldrT="[Text]"/>
      <dgm:spPr/>
      <dgm:t>
        <a:bodyPr/>
        <a:lstStyle/>
        <a:p>
          <a:r>
            <a:rPr lang="cs-CZ" dirty="0"/>
            <a:t>Náhodný výběr </a:t>
          </a:r>
        </a:p>
        <a:p>
          <a:r>
            <a:rPr lang="cs-CZ" dirty="0"/>
            <a:t>č. 2</a:t>
          </a:r>
        </a:p>
      </dgm:t>
    </dgm:pt>
    <dgm:pt modelId="{F0724F5F-205B-4755-9274-BDFA1EF14AC5}" type="parTrans" cxnId="{354299A4-6AEB-4A65-A1CE-8DE917AAA745}">
      <dgm:prSet/>
      <dgm:spPr/>
      <dgm:t>
        <a:bodyPr/>
        <a:lstStyle/>
        <a:p>
          <a:endParaRPr lang="cs-CZ"/>
        </a:p>
      </dgm:t>
    </dgm:pt>
    <dgm:pt modelId="{3C898528-4DD7-47EE-8D76-1A8A6162EF33}" type="sibTrans" cxnId="{354299A4-6AEB-4A65-A1CE-8DE917AAA745}">
      <dgm:prSet/>
      <dgm:spPr/>
      <dgm:t>
        <a:bodyPr/>
        <a:lstStyle/>
        <a:p>
          <a:endParaRPr lang="cs-CZ"/>
        </a:p>
      </dgm:t>
    </dgm:pt>
    <dgm:pt modelId="{DCE37158-2104-481C-A1A6-9230D473FADB}">
      <dgm:prSet phldrT="[Text]"/>
      <dgm:spPr/>
      <dgm:t>
        <a:bodyPr/>
        <a:lstStyle/>
        <a:p>
          <a:r>
            <a:rPr lang="cs-CZ" dirty="0"/>
            <a:t>Náhodný výběr č. 3</a:t>
          </a:r>
        </a:p>
      </dgm:t>
    </dgm:pt>
    <dgm:pt modelId="{55ADD25A-9B87-42BB-B847-469E139C643D}" type="parTrans" cxnId="{B47C13E2-1211-46F4-98F8-38A50925CA66}">
      <dgm:prSet/>
      <dgm:spPr/>
      <dgm:t>
        <a:bodyPr/>
        <a:lstStyle/>
        <a:p>
          <a:endParaRPr lang="cs-CZ"/>
        </a:p>
      </dgm:t>
    </dgm:pt>
    <dgm:pt modelId="{2E44843E-625B-438A-9D05-388F7DA5E0A5}" type="sibTrans" cxnId="{B47C13E2-1211-46F4-98F8-38A50925CA66}">
      <dgm:prSet/>
      <dgm:spPr/>
      <dgm:t>
        <a:bodyPr/>
        <a:lstStyle/>
        <a:p>
          <a:endParaRPr lang="cs-CZ"/>
        </a:p>
      </dgm:t>
    </dgm:pt>
    <dgm:pt modelId="{3782BEE4-832F-4C3B-9200-018698883B48}">
      <dgm:prSet phldrT="[Text]"/>
      <dgm:spPr/>
      <dgm:t>
        <a:bodyPr/>
        <a:lstStyle/>
        <a:p>
          <a:r>
            <a:rPr lang="cs-CZ" dirty="0"/>
            <a:t>Jak vypadá soubor, ze kterého pochází? </a:t>
          </a:r>
        </a:p>
      </dgm:t>
    </dgm:pt>
    <dgm:pt modelId="{44A17104-D53B-4097-A5E6-3611182B8D74}" type="parTrans" cxnId="{6540F28C-99FB-4925-8EF8-34B12D28CE6D}">
      <dgm:prSet/>
      <dgm:spPr/>
      <dgm:t>
        <a:bodyPr/>
        <a:lstStyle/>
        <a:p>
          <a:endParaRPr lang="cs-CZ"/>
        </a:p>
      </dgm:t>
    </dgm:pt>
    <dgm:pt modelId="{B6BF07BF-F4F1-42C0-AC0F-FFAF1DDC3836}" type="sibTrans" cxnId="{6540F28C-99FB-4925-8EF8-34B12D28CE6D}">
      <dgm:prSet/>
      <dgm:spPr/>
      <dgm:t>
        <a:bodyPr/>
        <a:lstStyle/>
        <a:p>
          <a:endParaRPr lang="cs-CZ"/>
        </a:p>
      </dgm:t>
    </dgm:pt>
    <dgm:pt modelId="{7C02283D-9A0F-4C59-91B7-BA102FD4DBF0}" type="pres">
      <dgm:prSet presAssocID="{60BBFB98-3A4C-4682-B286-58A47810D2EC}" presName="Name0" presStyleCnt="0">
        <dgm:presLayoutVars>
          <dgm:chMax val="4"/>
          <dgm:resizeHandles val="exact"/>
        </dgm:presLayoutVars>
      </dgm:prSet>
      <dgm:spPr/>
    </dgm:pt>
    <dgm:pt modelId="{99CCD25F-65C4-4FB6-B946-FD7FD943D21A}" type="pres">
      <dgm:prSet presAssocID="{60BBFB98-3A4C-4682-B286-58A47810D2EC}" presName="ellipse" presStyleLbl="trBgShp" presStyleIdx="0" presStyleCnt="1"/>
      <dgm:spPr/>
    </dgm:pt>
    <dgm:pt modelId="{570BF1C9-25C0-45CF-9D98-9F83D4E158EA}" type="pres">
      <dgm:prSet presAssocID="{60BBFB98-3A4C-4682-B286-58A47810D2EC}" presName="arrow1" presStyleLbl="fgShp" presStyleIdx="0" presStyleCnt="1"/>
      <dgm:spPr/>
    </dgm:pt>
    <dgm:pt modelId="{799516E9-C695-4A42-B845-C350F4B076F2}" type="pres">
      <dgm:prSet presAssocID="{60BBFB98-3A4C-4682-B286-58A47810D2EC}" presName="rectangle" presStyleLbl="revTx" presStyleIdx="0" presStyleCnt="1">
        <dgm:presLayoutVars>
          <dgm:bulletEnabled val="1"/>
        </dgm:presLayoutVars>
      </dgm:prSet>
      <dgm:spPr/>
    </dgm:pt>
    <dgm:pt modelId="{B5BFF963-BFE1-416D-9A0E-D28C194AEBB0}" type="pres">
      <dgm:prSet presAssocID="{F2CD53FB-7278-426A-8B54-974E6AA38B81}" presName="item1" presStyleLbl="node1" presStyleIdx="0" presStyleCnt="3">
        <dgm:presLayoutVars>
          <dgm:bulletEnabled val="1"/>
        </dgm:presLayoutVars>
      </dgm:prSet>
      <dgm:spPr/>
    </dgm:pt>
    <dgm:pt modelId="{7F74D8E0-1D6D-40B7-9A60-9A0A96FD4AAC}" type="pres">
      <dgm:prSet presAssocID="{DCE37158-2104-481C-A1A6-9230D473FADB}" presName="item2" presStyleLbl="node1" presStyleIdx="1" presStyleCnt="3">
        <dgm:presLayoutVars>
          <dgm:bulletEnabled val="1"/>
        </dgm:presLayoutVars>
      </dgm:prSet>
      <dgm:spPr/>
    </dgm:pt>
    <dgm:pt modelId="{2997B9FB-FA8E-4987-86F9-1F95B0B0564C}" type="pres">
      <dgm:prSet presAssocID="{3782BEE4-832F-4C3B-9200-018698883B48}" presName="item3" presStyleLbl="node1" presStyleIdx="2" presStyleCnt="3">
        <dgm:presLayoutVars>
          <dgm:bulletEnabled val="1"/>
        </dgm:presLayoutVars>
      </dgm:prSet>
      <dgm:spPr/>
    </dgm:pt>
    <dgm:pt modelId="{62CE9A64-50AD-4BFA-A6F2-3EDC492FC644}" type="pres">
      <dgm:prSet presAssocID="{60BBFB98-3A4C-4682-B286-58A47810D2EC}" presName="funnel" presStyleLbl="trAlignAcc1" presStyleIdx="0" presStyleCnt="1"/>
      <dgm:spPr/>
    </dgm:pt>
  </dgm:ptLst>
  <dgm:cxnLst>
    <dgm:cxn modelId="{2D9A091B-72A3-4A65-A07A-44E8C028E59A}" type="presOf" srcId="{60BBFB98-3A4C-4682-B286-58A47810D2EC}" destId="{7C02283D-9A0F-4C59-91B7-BA102FD4DBF0}" srcOrd="0" destOrd="0" presId="urn:microsoft.com/office/officeart/2005/8/layout/funnel1"/>
    <dgm:cxn modelId="{6540F28C-99FB-4925-8EF8-34B12D28CE6D}" srcId="{60BBFB98-3A4C-4682-B286-58A47810D2EC}" destId="{3782BEE4-832F-4C3B-9200-018698883B48}" srcOrd="3" destOrd="0" parTransId="{44A17104-D53B-4097-A5E6-3611182B8D74}" sibTransId="{B6BF07BF-F4F1-42C0-AC0F-FFAF1DDC3836}"/>
    <dgm:cxn modelId="{D765AD90-FCD6-4755-B431-F51B59F88424}" type="presOf" srcId="{3782BEE4-832F-4C3B-9200-018698883B48}" destId="{799516E9-C695-4A42-B845-C350F4B076F2}" srcOrd="0" destOrd="0" presId="urn:microsoft.com/office/officeart/2005/8/layout/funnel1"/>
    <dgm:cxn modelId="{354299A4-6AEB-4A65-A1CE-8DE917AAA745}" srcId="{60BBFB98-3A4C-4682-B286-58A47810D2EC}" destId="{F2CD53FB-7278-426A-8B54-974E6AA38B81}" srcOrd="1" destOrd="0" parTransId="{F0724F5F-205B-4755-9274-BDFA1EF14AC5}" sibTransId="{3C898528-4DD7-47EE-8D76-1A8A6162EF33}"/>
    <dgm:cxn modelId="{58C98CBD-E7D7-41AA-A370-F344617B112C}" type="presOf" srcId="{F2CD53FB-7278-426A-8B54-974E6AA38B81}" destId="{7F74D8E0-1D6D-40B7-9A60-9A0A96FD4AAC}" srcOrd="0" destOrd="0" presId="urn:microsoft.com/office/officeart/2005/8/layout/funnel1"/>
    <dgm:cxn modelId="{2A01A8BD-EB0E-454F-AF35-262CA8683046}" type="presOf" srcId="{DCE37158-2104-481C-A1A6-9230D473FADB}" destId="{B5BFF963-BFE1-416D-9A0E-D28C194AEBB0}" srcOrd="0" destOrd="0" presId="urn:microsoft.com/office/officeart/2005/8/layout/funnel1"/>
    <dgm:cxn modelId="{B47C13E2-1211-46F4-98F8-38A50925CA66}" srcId="{60BBFB98-3A4C-4682-B286-58A47810D2EC}" destId="{DCE37158-2104-481C-A1A6-9230D473FADB}" srcOrd="2" destOrd="0" parTransId="{55ADD25A-9B87-42BB-B847-469E139C643D}" sibTransId="{2E44843E-625B-438A-9D05-388F7DA5E0A5}"/>
    <dgm:cxn modelId="{2164B2E7-FA06-4129-99B9-240319878ECC}" srcId="{60BBFB98-3A4C-4682-B286-58A47810D2EC}" destId="{664836F0-45FE-4FC4-9230-D308E77EBA66}" srcOrd="0" destOrd="0" parTransId="{2DBE404D-D3D5-4DC2-809A-7755A4836B31}" sibTransId="{D19E402B-3588-4BCA-A649-4978595B9716}"/>
    <dgm:cxn modelId="{E695FDE7-36CB-4623-92BB-2DB98493F586}" type="presOf" srcId="{664836F0-45FE-4FC4-9230-D308E77EBA66}" destId="{2997B9FB-FA8E-4987-86F9-1F95B0B0564C}" srcOrd="0" destOrd="0" presId="urn:microsoft.com/office/officeart/2005/8/layout/funnel1"/>
    <dgm:cxn modelId="{4FFA5932-F043-4DB3-805E-99E34E18E867}" type="presParOf" srcId="{7C02283D-9A0F-4C59-91B7-BA102FD4DBF0}" destId="{99CCD25F-65C4-4FB6-B946-FD7FD943D21A}" srcOrd="0" destOrd="0" presId="urn:microsoft.com/office/officeart/2005/8/layout/funnel1"/>
    <dgm:cxn modelId="{366C7474-48E4-4A9C-950C-63352ECD2A7D}" type="presParOf" srcId="{7C02283D-9A0F-4C59-91B7-BA102FD4DBF0}" destId="{570BF1C9-25C0-45CF-9D98-9F83D4E158EA}" srcOrd="1" destOrd="0" presId="urn:microsoft.com/office/officeart/2005/8/layout/funnel1"/>
    <dgm:cxn modelId="{36CB047C-0B0A-4878-97A1-AA9D4C8A8804}" type="presParOf" srcId="{7C02283D-9A0F-4C59-91B7-BA102FD4DBF0}" destId="{799516E9-C695-4A42-B845-C350F4B076F2}" srcOrd="2" destOrd="0" presId="urn:microsoft.com/office/officeart/2005/8/layout/funnel1"/>
    <dgm:cxn modelId="{6531A931-E6D8-426B-9823-80FB2912EEBF}" type="presParOf" srcId="{7C02283D-9A0F-4C59-91B7-BA102FD4DBF0}" destId="{B5BFF963-BFE1-416D-9A0E-D28C194AEBB0}" srcOrd="3" destOrd="0" presId="urn:microsoft.com/office/officeart/2005/8/layout/funnel1"/>
    <dgm:cxn modelId="{D631DD00-52AF-4BDE-B865-12F7FCEBED1D}" type="presParOf" srcId="{7C02283D-9A0F-4C59-91B7-BA102FD4DBF0}" destId="{7F74D8E0-1D6D-40B7-9A60-9A0A96FD4AAC}" srcOrd="4" destOrd="0" presId="urn:microsoft.com/office/officeart/2005/8/layout/funnel1"/>
    <dgm:cxn modelId="{14EDF26B-8FA1-4C8C-935F-ABFB16634FBB}" type="presParOf" srcId="{7C02283D-9A0F-4C59-91B7-BA102FD4DBF0}" destId="{2997B9FB-FA8E-4987-86F9-1F95B0B0564C}" srcOrd="5" destOrd="0" presId="urn:microsoft.com/office/officeart/2005/8/layout/funnel1"/>
    <dgm:cxn modelId="{546BB116-C0E6-4F4F-B388-FA818EE63DC7}" type="presParOf" srcId="{7C02283D-9A0F-4C59-91B7-BA102FD4DBF0}" destId="{62CE9A64-50AD-4BFA-A6F2-3EDC492FC6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038A-42BF-4F77-8683-A4CD9FCBEE56}">
      <dsp:nvSpPr>
        <dsp:cNvPr id="0" name=""/>
        <dsp:cNvSpPr/>
      </dsp:nvSpPr>
      <dsp:spPr>
        <a:xfrm>
          <a:off x="1705979" y="910901"/>
          <a:ext cx="2556101" cy="842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Výběr</a:t>
          </a:r>
        </a:p>
      </dsp:txBody>
      <dsp:txXfrm>
        <a:off x="1705979" y="910901"/>
        <a:ext cx="2556101" cy="842351"/>
      </dsp:txXfrm>
    </dsp:sp>
    <dsp:sp modelId="{6CA1D8EF-E48A-48B1-A4A8-89613B81CD77}">
      <dsp:nvSpPr>
        <dsp:cNvPr id="0" name=""/>
        <dsp:cNvSpPr/>
      </dsp:nvSpPr>
      <dsp:spPr>
        <a:xfrm>
          <a:off x="1705979" y="2687131"/>
          <a:ext cx="2556101" cy="157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Část souboru, různě velké, náhodné, nezávislé, </a:t>
          </a:r>
          <a:r>
            <a:rPr lang="cs-CZ" sz="2400" b="1" kern="1200" dirty="0"/>
            <a:t>stejně rozdělené</a:t>
          </a:r>
          <a:endParaRPr lang="cs-CZ" sz="2400" kern="1200" dirty="0"/>
        </a:p>
      </dsp:txBody>
      <dsp:txXfrm>
        <a:off x="1705979" y="2687131"/>
        <a:ext cx="2556101" cy="1578156"/>
      </dsp:txXfrm>
    </dsp:sp>
    <dsp:sp modelId="{7F17F9E3-A4F8-431F-A4A0-152A7E0E8E73}">
      <dsp:nvSpPr>
        <dsp:cNvPr id="0" name=""/>
        <dsp:cNvSpPr/>
      </dsp:nvSpPr>
      <dsp:spPr>
        <a:xfrm>
          <a:off x="1703074" y="654710"/>
          <a:ext cx="203326" cy="203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C9DC-0079-4750-9183-D9728BBA8522}">
      <dsp:nvSpPr>
        <dsp:cNvPr id="0" name=""/>
        <dsp:cNvSpPr/>
      </dsp:nvSpPr>
      <dsp:spPr>
        <a:xfrm>
          <a:off x="1845403" y="370053"/>
          <a:ext cx="203326" cy="2033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53374-D809-414B-907A-6573FFEC9489}">
      <dsp:nvSpPr>
        <dsp:cNvPr id="0" name=""/>
        <dsp:cNvSpPr/>
      </dsp:nvSpPr>
      <dsp:spPr>
        <a:xfrm>
          <a:off x="2186991" y="426985"/>
          <a:ext cx="319512" cy="3195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7CD3-338E-43E2-B2E3-9815C69C5176}">
      <dsp:nvSpPr>
        <dsp:cNvPr id="0" name=""/>
        <dsp:cNvSpPr/>
      </dsp:nvSpPr>
      <dsp:spPr>
        <a:xfrm>
          <a:off x="2471648" y="113862"/>
          <a:ext cx="203326" cy="2033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8BC47-EC3C-4A21-BEFE-4F28FA07F7C8}">
      <dsp:nvSpPr>
        <dsp:cNvPr id="0" name=""/>
        <dsp:cNvSpPr/>
      </dsp:nvSpPr>
      <dsp:spPr>
        <a:xfrm>
          <a:off x="2841702" y="0"/>
          <a:ext cx="203326" cy="2033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4A5B4-12D4-42E5-BD5A-6E506E94DA36}">
      <dsp:nvSpPr>
        <dsp:cNvPr id="0" name=""/>
        <dsp:cNvSpPr/>
      </dsp:nvSpPr>
      <dsp:spPr>
        <a:xfrm>
          <a:off x="3297153" y="199259"/>
          <a:ext cx="203326" cy="203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4CAD-B43C-4949-9ED6-ACDA7ABF5175}">
      <dsp:nvSpPr>
        <dsp:cNvPr id="0" name=""/>
        <dsp:cNvSpPr/>
      </dsp:nvSpPr>
      <dsp:spPr>
        <a:xfrm>
          <a:off x="3581809" y="341588"/>
          <a:ext cx="319512" cy="3195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C7590-E3E1-4DF2-8156-BF5551308133}">
      <dsp:nvSpPr>
        <dsp:cNvPr id="0" name=""/>
        <dsp:cNvSpPr/>
      </dsp:nvSpPr>
      <dsp:spPr>
        <a:xfrm>
          <a:off x="3980329" y="654710"/>
          <a:ext cx="203326" cy="203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C077C-A19F-45A7-AB2C-617BC5DD9F20}">
      <dsp:nvSpPr>
        <dsp:cNvPr id="0" name=""/>
        <dsp:cNvSpPr/>
      </dsp:nvSpPr>
      <dsp:spPr>
        <a:xfrm>
          <a:off x="4151123" y="967833"/>
          <a:ext cx="203326" cy="2033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646A6-AEB3-4062-88F6-77BDCB8961F4}">
      <dsp:nvSpPr>
        <dsp:cNvPr id="0" name=""/>
        <dsp:cNvSpPr/>
      </dsp:nvSpPr>
      <dsp:spPr>
        <a:xfrm>
          <a:off x="2670908" y="370053"/>
          <a:ext cx="522839" cy="5228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9DBEC-345E-400B-9A2F-47A8972E14B8}">
      <dsp:nvSpPr>
        <dsp:cNvPr id="0" name=""/>
        <dsp:cNvSpPr/>
      </dsp:nvSpPr>
      <dsp:spPr>
        <a:xfrm>
          <a:off x="1560746" y="1451749"/>
          <a:ext cx="203326" cy="203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9AADC-9833-4D3E-A002-1FB9FCD79510}">
      <dsp:nvSpPr>
        <dsp:cNvPr id="0" name=""/>
        <dsp:cNvSpPr/>
      </dsp:nvSpPr>
      <dsp:spPr>
        <a:xfrm>
          <a:off x="1731540" y="1707940"/>
          <a:ext cx="319512" cy="3195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2D00F-5C45-4FC5-B072-4CED243D45B5}">
      <dsp:nvSpPr>
        <dsp:cNvPr id="0" name=""/>
        <dsp:cNvSpPr/>
      </dsp:nvSpPr>
      <dsp:spPr>
        <a:xfrm>
          <a:off x="2158525" y="1935666"/>
          <a:ext cx="464745" cy="4647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9012D-2046-44B3-8CBD-0676F85097DC}">
      <dsp:nvSpPr>
        <dsp:cNvPr id="0" name=""/>
        <dsp:cNvSpPr/>
      </dsp:nvSpPr>
      <dsp:spPr>
        <a:xfrm>
          <a:off x="2756305" y="2305720"/>
          <a:ext cx="203326" cy="2033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69740-B4D7-4C81-82EA-513FC8B29835}">
      <dsp:nvSpPr>
        <dsp:cNvPr id="0" name=""/>
        <dsp:cNvSpPr/>
      </dsp:nvSpPr>
      <dsp:spPr>
        <a:xfrm>
          <a:off x="2870167" y="1935666"/>
          <a:ext cx="319512" cy="3195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3A871-86ED-477D-A215-133DAC8A4E12}">
      <dsp:nvSpPr>
        <dsp:cNvPr id="0" name=""/>
        <dsp:cNvSpPr/>
      </dsp:nvSpPr>
      <dsp:spPr>
        <a:xfrm>
          <a:off x="3154824" y="2334185"/>
          <a:ext cx="203326" cy="203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03C99-2B3B-41B0-92D6-FD85E1B09CFA}">
      <dsp:nvSpPr>
        <dsp:cNvPr id="0" name=""/>
        <dsp:cNvSpPr/>
      </dsp:nvSpPr>
      <dsp:spPr>
        <a:xfrm>
          <a:off x="3411015" y="1878734"/>
          <a:ext cx="464745" cy="4647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111E3-ED2D-48B1-B193-7C3A0D5347D3}">
      <dsp:nvSpPr>
        <dsp:cNvPr id="0" name=""/>
        <dsp:cNvSpPr/>
      </dsp:nvSpPr>
      <dsp:spPr>
        <a:xfrm>
          <a:off x="4037260" y="1764872"/>
          <a:ext cx="319512" cy="3195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F228F-6CDE-46EC-8DC7-A1D1B2A30946}">
      <dsp:nvSpPr>
        <dsp:cNvPr id="0" name=""/>
        <dsp:cNvSpPr/>
      </dsp:nvSpPr>
      <dsp:spPr>
        <a:xfrm>
          <a:off x="4356773" y="426511"/>
          <a:ext cx="938363" cy="1791438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A774B-3CD7-433D-8203-9DCCFABA9EFF}">
      <dsp:nvSpPr>
        <dsp:cNvPr id="0" name=""/>
        <dsp:cNvSpPr/>
      </dsp:nvSpPr>
      <dsp:spPr>
        <a:xfrm>
          <a:off x="5124525" y="426511"/>
          <a:ext cx="938363" cy="179143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E4AB0-5264-4166-AE63-F284D276B1C4}">
      <dsp:nvSpPr>
        <dsp:cNvPr id="0" name=""/>
        <dsp:cNvSpPr/>
      </dsp:nvSpPr>
      <dsp:spPr>
        <a:xfrm>
          <a:off x="6254826" y="299423"/>
          <a:ext cx="2175296" cy="21752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Soubor</a:t>
          </a:r>
        </a:p>
      </dsp:txBody>
      <dsp:txXfrm>
        <a:off x="6573391" y="617988"/>
        <a:ext cx="1538166" cy="1538166"/>
      </dsp:txXfrm>
    </dsp:sp>
    <dsp:sp modelId="{1B8CE0A1-5E64-4616-9C83-BE43B7315F16}">
      <dsp:nvSpPr>
        <dsp:cNvPr id="0" name=""/>
        <dsp:cNvSpPr/>
      </dsp:nvSpPr>
      <dsp:spPr>
        <a:xfrm>
          <a:off x="6062888" y="2687131"/>
          <a:ext cx="2559172" cy="157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Populace, všechny možnosti, neznáme přesně</a:t>
          </a:r>
        </a:p>
      </dsp:txBody>
      <dsp:txXfrm>
        <a:off x="6062888" y="2687131"/>
        <a:ext cx="2559172" cy="1578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CD25F-65C4-4FB6-B946-FD7FD943D21A}">
      <dsp:nvSpPr>
        <dsp:cNvPr id="0" name=""/>
        <dsp:cNvSpPr/>
      </dsp:nvSpPr>
      <dsp:spPr>
        <a:xfrm>
          <a:off x="3402510" y="163423"/>
          <a:ext cx="3243322" cy="11263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BF1C9-25C0-45CF-9D98-9F83D4E158EA}">
      <dsp:nvSpPr>
        <dsp:cNvPr id="0" name=""/>
        <dsp:cNvSpPr/>
      </dsp:nvSpPr>
      <dsp:spPr>
        <a:xfrm>
          <a:off x="4714924" y="2921504"/>
          <a:ext cx="628550" cy="402272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516E9-C695-4A42-B845-C350F4B076F2}">
      <dsp:nvSpPr>
        <dsp:cNvPr id="0" name=""/>
        <dsp:cNvSpPr/>
      </dsp:nvSpPr>
      <dsp:spPr>
        <a:xfrm>
          <a:off x="3520678" y="3243322"/>
          <a:ext cx="3017043" cy="754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Jak vypadá soubor, ze kterého pochází? </a:t>
          </a:r>
        </a:p>
      </dsp:txBody>
      <dsp:txXfrm>
        <a:off x="3520678" y="3243322"/>
        <a:ext cx="3017043" cy="754260"/>
      </dsp:txXfrm>
    </dsp:sp>
    <dsp:sp modelId="{B5BFF963-BFE1-416D-9A0E-D28C194AEBB0}">
      <dsp:nvSpPr>
        <dsp:cNvPr id="0" name=""/>
        <dsp:cNvSpPr/>
      </dsp:nvSpPr>
      <dsp:spPr>
        <a:xfrm>
          <a:off x="4581671" y="1376777"/>
          <a:ext cx="1131391" cy="113139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Náhodný výběr č. 3</a:t>
          </a:r>
        </a:p>
      </dsp:txBody>
      <dsp:txXfrm>
        <a:off x="4747359" y="1542465"/>
        <a:ext cx="800015" cy="800015"/>
      </dsp:txXfrm>
    </dsp:sp>
    <dsp:sp modelId="{7F74D8E0-1D6D-40B7-9A60-9A0A96FD4AAC}">
      <dsp:nvSpPr>
        <dsp:cNvPr id="0" name=""/>
        <dsp:cNvSpPr/>
      </dsp:nvSpPr>
      <dsp:spPr>
        <a:xfrm>
          <a:off x="3772098" y="527982"/>
          <a:ext cx="1131391" cy="1131391"/>
        </a:xfrm>
        <a:prstGeom prst="ellipse">
          <a:avLst/>
        </a:prstGeom>
        <a:solidFill>
          <a:schemeClr val="accent1">
            <a:shade val="80000"/>
            <a:hueOff val="164162"/>
            <a:satOff val="-7062"/>
            <a:lumOff val="14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Náhodný výběr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č. 2</a:t>
          </a:r>
        </a:p>
      </dsp:txBody>
      <dsp:txXfrm>
        <a:off x="3937786" y="693670"/>
        <a:ext cx="800015" cy="800015"/>
      </dsp:txXfrm>
    </dsp:sp>
    <dsp:sp modelId="{2997B9FB-FA8E-4987-86F9-1F95B0B0564C}">
      <dsp:nvSpPr>
        <dsp:cNvPr id="0" name=""/>
        <dsp:cNvSpPr/>
      </dsp:nvSpPr>
      <dsp:spPr>
        <a:xfrm>
          <a:off x="4928631" y="254437"/>
          <a:ext cx="1131391" cy="1131391"/>
        </a:xfrm>
        <a:prstGeom prst="ellipse">
          <a:avLst/>
        </a:prstGeom>
        <a:solidFill>
          <a:schemeClr val="accent1">
            <a:shade val="80000"/>
            <a:hueOff val="328325"/>
            <a:satOff val="-14124"/>
            <a:lumOff val="280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Náhodný výběr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č. 1</a:t>
          </a:r>
        </a:p>
      </dsp:txBody>
      <dsp:txXfrm>
        <a:off x="5094319" y="420125"/>
        <a:ext cx="800015" cy="800015"/>
      </dsp:txXfrm>
    </dsp:sp>
    <dsp:sp modelId="{62CE9A64-50AD-4BFA-A6F2-3EDC492FC644}">
      <dsp:nvSpPr>
        <dsp:cNvPr id="0" name=""/>
        <dsp:cNvSpPr/>
      </dsp:nvSpPr>
      <dsp:spPr>
        <a:xfrm>
          <a:off x="3269257" y="25142"/>
          <a:ext cx="3519884" cy="281590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2" y="838200"/>
            <a:ext cx="9614323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5</a:t>
            </a:r>
            <a:br>
              <a:rPr lang="cs-CZ" dirty="0"/>
            </a:br>
            <a:br>
              <a:rPr lang="cs-CZ" dirty="0"/>
            </a:br>
            <a:r>
              <a:rPr lang="cs-CZ" cap="small" dirty="0">
                <a:solidFill>
                  <a:schemeClr val="tx1"/>
                </a:solidFill>
              </a:rPr>
              <a:t>Soubor a výběr, </a:t>
            </a:r>
            <a:br>
              <a:rPr lang="cs-CZ" cap="small" dirty="0">
                <a:solidFill>
                  <a:schemeClr val="tx1"/>
                </a:solidFill>
              </a:rPr>
            </a:br>
            <a:r>
              <a:rPr lang="cs-CZ" cap="small" dirty="0">
                <a:solidFill>
                  <a:schemeClr val="tx1"/>
                </a:solidFill>
              </a:rPr>
              <a:t>	bodové odhady parametrů, 	limitní věty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18. 3. 2021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5E89CFC3-3DFF-49C9-BA94-CA43FBA7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Vlastnosti statistiky 3/4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DCA28E-BBF1-4FAD-B2C8-D2BE407F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92108C0-EB65-422B-98BB-81D7E00F68F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28734" y="542196"/>
                <a:ext cx="10058400" cy="20812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Konzistence</a:t>
                </a:r>
              </a:p>
              <a:p>
                <a:pPr lvl="1"/>
                <a:r>
                  <a:rPr lang="cs-CZ" sz="2000" dirty="0"/>
                  <a:t>Statistika T dává konzistentní bodový odhad parametru </a:t>
                </a:r>
                <a:r>
                  <a:rPr lang="cs-CZ" sz="2000" dirty="0">
                    <a:sym typeface="Symbol" panose="05050102010706020507" pitchFamily="18" charset="2"/>
                  </a:rPr>
                  <a:t>, jestliže pro rostoucí rozsah výběru se hodnota statistiky (v pravděpodobnosti) neomezeně blíží skutečnému parametru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  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Tato </a:t>
                </a:r>
                <a:r>
                  <a:rPr lang="cs-CZ" sz="2000" dirty="0"/>
                  <a:t>vlastnost statistiky říká, že s rostoucím rozsahem výběru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cs-CZ" sz="2000" dirty="0"/>
                  <a:t> rozptyl statistiky</a:t>
                </a:r>
                <a:r>
                  <a:rPr lang="en-US" sz="2000" dirty="0"/>
                  <a:t> </a:t>
                </a:r>
                <a:r>
                  <a:rPr lang="cs-CZ" sz="2000" dirty="0"/>
                  <a:t>klesá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]→0</m:t>
                    </m:r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92108C0-EB65-422B-98BB-81D7E00F6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28734" y="542196"/>
                <a:ext cx="10058400" cy="2081212"/>
              </a:xfrm>
              <a:blipFill>
                <a:blip r:embed="rId2"/>
                <a:stretch>
                  <a:fillRect l="-545" b="-3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32260F03-FDA3-4C27-ABEC-1C5D56222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35" y="3080268"/>
            <a:ext cx="3231502" cy="24236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B0DE20-2DC2-4BE5-8707-96E8B6327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08" y="3080268"/>
            <a:ext cx="3231502" cy="242362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7582674-4F8A-43D6-992B-55C1F262B65F}"/>
              </a:ext>
            </a:extLst>
          </p:cNvPr>
          <p:cNvSpPr txBox="1"/>
          <p:nvPr/>
        </p:nvSpPr>
        <p:spPr>
          <a:xfrm>
            <a:off x="2212288" y="341966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n=10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BE637B-CEAA-489C-A4F0-9A29AE7A3D48}"/>
              </a:ext>
            </a:extLst>
          </p:cNvPr>
          <p:cNvSpPr txBox="1"/>
          <p:nvPr/>
        </p:nvSpPr>
        <p:spPr>
          <a:xfrm>
            <a:off x="6582125" y="3429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n=100</a:t>
            </a:r>
          </a:p>
        </p:txBody>
      </p:sp>
    </p:spTree>
    <p:extLst>
      <p:ext uri="{BB962C8B-B14F-4D97-AF65-F5344CB8AC3E}">
        <p14:creationId xmlns:p14="http://schemas.microsoft.com/office/powerpoint/2010/main" val="124139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C6DA4B-13C7-4AD5-B035-C57F6413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Vlastnosti statistiky 4/4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4A04B3-7B00-4FB5-897E-666FE256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B033EA6-51B3-4924-8960-E3C54C39C94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41175" y="633963"/>
                <a:ext cx="9526588" cy="36449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sz="2400" dirty="0"/>
                  <a:t>Vydatnost</a:t>
                </a:r>
              </a:p>
              <a:p>
                <a:pPr lvl="1"/>
                <a:r>
                  <a:rPr lang="cs-CZ" sz="2000" dirty="0"/>
                  <a:t>Jak již bylo řečeno, neznamená nestrannost to, že je odhad dobrý. V ideálním případě budou bodové odhady rozmístěny těsně kolem odhadovaného parametru, tedy s co nejmenším rozptylem. Na tomto principu je založena vydatnost.</a:t>
                </a:r>
              </a:p>
              <a:p>
                <a:pPr marL="201168" lvl="1" indent="0">
                  <a:buNone/>
                </a:pPr>
                <a:r>
                  <a:rPr lang="cs-CZ" sz="2000" dirty="0"/>
                  <a:t> </a:t>
                </a:r>
              </a:p>
              <a:p>
                <a:pPr lvl="1"/>
                <a:r>
                  <a:rPr lang="cs-CZ" sz="2000" dirty="0"/>
                  <a:t>Pro dvě nestranné statistiky T a U definujeme jako vydatnější tu z nich, která má menší rozptyl</a:t>
                </a:r>
              </a:p>
              <a:p>
                <a:pPr marL="201168" lvl="1" indent="0" algn="ctr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</a:t>
                </a:r>
                <a:r>
                  <a:rPr lang="en-US" sz="2000" dirty="0">
                    <a:sym typeface="Symbol" panose="05050102010706020507" pitchFamily="18" charset="2"/>
                  </a:rPr>
                  <a:t> T je </a:t>
                </a:r>
                <a:r>
                  <a:rPr lang="cs-CZ" sz="2000" dirty="0">
                    <a:sym typeface="Symbol" panose="05050102010706020507" pitchFamily="18" charset="2"/>
                  </a:rPr>
                  <a:t>vydatnější než U</a:t>
                </a:r>
              </a:p>
              <a:p>
                <a:pPr marL="201168" lvl="1" indent="0" algn="ctr">
                  <a:buNone/>
                </a:pPr>
                <a:endParaRPr lang="cs-CZ" sz="2000" dirty="0"/>
              </a:p>
              <a:p>
                <a:pPr lvl="1"/>
                <a:r>
                  <a:rPr lang="cs-CZ" sz="2000" dirty="0"/>
                  <a:t>Pozor, tato vlastnost platí pouze nestranné statistiky. Pokud nemáme nestrannou statistiku, je třeba vydatnost porovnávat pomocí MSE (</a:t>
                </a:r>
                <a:r>
                  <a:rPr lang="cs-CZ" sz="2000" dirty="0" err="1"/>
                  <a:t>mean</a:t>
                </a:r>
                <a:r>
                  <a:rPr lang="cs-CZ" sz="2000" dirty="0"/>
                  <a:t> square </a:t>
                </a:r>
                <a:r>
                  <a:rPr lang="cs-CZ" sz="2000" dirty="0" err="1"/>
                  <a:t>error</a:t>
                </a:r>
                <a:r>
                  <a:rPr lang="cs-CZ" sz="2000" dirty="0"/>
                  <a:t>). Pokud Vám přijde tento termín povědomý, již byl použit u regrese, jako RMSE (rozptyl na jeden vzorek). </a:t>
                </a:r>
              </a:p>
              <a:p>
                <a:pPr marL="201168" lvl="1" indent="0">
                  <a:buNone/>
                </a:pPr>
                <a:endParaRPr lang="cs-CZ" sz="2000" dirty="0"/>
              </a:p>
              <a:p>
                <a:pPr lvl="1"/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B033EA6-51B3-4924-8960-E3C54C39C9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41175" y="633963"/>
                <a:ext cx="9526588" cy="3644900"/>
              </a:xfrm>
              <a:blipFill>
                <a:blip r:embed="rId2"/>
                <a:stretch>
                  <a:fillRect l="-320" r="-5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62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B6B23-928A-42FC-9AEE-5DCB641E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Limitní věty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67D8F7A-BB2B-4535-8594-240CA7A5A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dirty="0"/>
                  <a:t>Limitní věty jsou důležité, protože nám umožňují pracovat s daty efektivněji, jednodušeji a můžeme využít dobré vlastnosti jiných rozdělení.</a:t>
                </a:r>
              </a:p>
              <a:p>
                <a:pPr marL="0" indent="0">
                  <a:buNone/>
                </a:pPr>
                <a:r>
                  <a:rPr lang="cs-CZ" dirty="0"/>
                  <a:t>Existuje velké množství limitních vět, my si uvedeme jen ty dvě základní. </a:t>
                </a:r>
              </a:p>
              <a:p>
                <a:pPr marL="0" indent="0">
                  <a:buNone/>
                </a:pPr>
                <a:r>
                  <a:rPr lang="cs-CZ" sz="2400" dirty="0"/>
                  <a:t>Zákon velkých čísel</a:t>
                </a:r>
              </a:p>
              <a:p>
                <a:pPr lvl="1"/>
                <a:r>
                  <a:rPr lang="cs-CZ" sz="2000" dirty="0"/>
                  <a:t>Jsou-li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cs-CZ" sz="2000" dirty="0"/>
                  <a:t> nezávislé a stejně rozdělené náhodné veličiny (výsledky náhodných a nezávislých pokusů) s konečnou střední hodnotou blíží k teoretickým charakteristikám souboru.</a:t>
                </a:r>
              </a:p>
              <a:p>
                <a:pPr lvl="1"/>
                <a:r>
                  <a:rPr lang="cs-CZ" sz="2000" dirty="0"/>
                  <a:t>Při velkém rozsahu výběru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cs-CZ" sz="2000" dirty="0"/>
                  <a:t> se hodnoty výběrových charakteristik se neomezeně blíží k charakteristikám souboru.</a:t>
                </a:r>
              </a:p>
              <a:p>
                <a:pPr lvl="1"/>
                <a:r>
                  <a:rPr lang="cs-CZ" sz="2000" dirty="0"/>
                  <a:t>Tento zákon byl již využit u vlastnosti statistiky – nestrannost.</a:t>
                </a:r>
              </a:p>
              <a:p>
                <a:pPr lvl="1"/>
                <a:r>
                  <a:rPr lang="cs-CZ" sz="2000" dirty="0"/>
                  <a:t>Ve statistice o dostatečném rozsahu hovoří u výběru o rozsahu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cs-CZ" sz="2000" dirty="0"/>
                  <a:t>. </a:t>
                </a:r>
              </a:p>
              <a:p>
                <a:pPr lvl="1"/>
                <a:endParaRPr lang="cs-CZ" sz="2000" dirty="0"/>
              </a:p>
              <a:p>
                <a:pPr>
                  <a:buFontTx/>
                  <a:buChar char="-"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67D8F7A-BB2B-4535-8594-240CA7A5A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6" r="-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1844DF-A3CE-46D3-8F37-2E4DE670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53B3EB-6C05-4486-9CEF-D9BAEB5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Limitní věty 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9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FD3F11-8E53-43EA-BDE4-CB95877A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Limitní věty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EE60E2-973E-42E0-BAE2-B011BB42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DC53D35-25EB-40BF-884E-A113992C8C7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15821" y="577980"/>
                <a:ext cx="9526588" cy="36449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sz="2400" dirty="0"/>
                  <a:t>Centrální limitní věta</a:t>
                </a:r>
              </a:p>
              <a:p>
                <a:pPr lvl="1"/>
                <a:r>
                  <a:rPr lang="cs-CZ" sz="2200" dirty="0" err="1"/>
                  <a:t>Moiverova-Laplaceova</a:t>
                </a:r>
                <a:r>
                  <a:rPr lang="cs-CZ" sz="2200" dirty="0"/>
                  <a:t> věta</a:t>
                </a:r>
              </a:p>
              <a:p>
                <a:pPr lvl="2"/>
                <a:r>
                  <a:rPr lang="cs-CZ" sz="1800" dirty="0"/>
                  <a:t>Náhodná veličina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800" dirty="0"/>
                  <a:t> s binomickým rozdělením, která vznikla jako součet velkého množství nezávislých náhodných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800" dirty="0"/>
                  <a:t> s alternativním rozdělením (Alt(</a:t>
                </a:r>
                <a:r>
                  <a:rPr lang="el-GR" sz="1800" dirty="0"/>
                  <a:t>π</a:t>
                </a:r>
                <a:r>
                  <a:rPr lang="cs-CZ" sz="1800" dirty="0"/>
                  <a:t>)), konverguje k normálnímu rozdělení.</a:t>
                </a:r>
              </a:p>
              <a:p>
                <a:pPr lvl="2"/>
                <a:r>
                  <a:rPr lang="cs-CZ" sz="1800" i="1" dirty="0"/>
                  <a:t>Příklad: Pravděpodobnost, že automobil na křižovatce pojede rovně je 0,9. Jaká je pravděpodobnost, že při sledování 300 automobilů se bude průjezd přibližně rovnat střední hodnotě počtu automobilů jedoucích rovně.</a:t>
                </a:r>
              </a:p>
              <a:p>
                <a:pPr lvl="2"/>
                <a:endParaRPr lang="cs-CZ" sz="1800" dirty="0"/>
              </a:p>
              <a:p>
                <a:pPr lvl="1"/>
                <a:r>
                  <a:rPr lang="cs-CZ" sz="2200" dirty="0"/>
                  <a:t>Lévyho-</a:t>
                </a:r>
                <a:r>
                  <a:rPr lang="cs-CZ" sz="2200" dirty="0" err="1"/>
                  <a:t>Lindebergova</a:t>
                </a:r>
                <a:r>
                  <a:rPr lang="cs-CZ" sz="2200" dirty="0"/>
                  <a:t> věta</a:t>
                </a:r>
              </a:p>
              <a:p>
                <a:pPr lvl="2"/>
                <a:r>
                  <a:rPr lang="cs-CZ" sz="1800" dirty="0"/>
                  <a:t>Náhodná veličina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800" dirty="0"/>
                  <a:t>, která vznikla jako součet velkého počtu vzájemně nezávislých náhodných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800" dirty="0"/>
                  <a:t> se stejným rozdělením, má za velmi obecných podmínek přibližně normální rozdělení.</a:t>
                </a:r>
              </a:p>
              <a:p>
                <a:pPr lvl="2"/>
                <a:r>
                  <a:rPr lang="cs-CZ" sz="1800" i="1" dirty="0"/>
                  <a:t>Příklad: Opakovaný hod kostkou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DC53D35-25EB-40BF-884E-A113992C8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5821" y="577980"/>
                <a:ext cx="9526588" cy="3644900"/>
              </a:xfrm>
              <a:blipFill>
                <a:blip r:embed="rId2"/>
                <a:stretch>
                  <a:fillRect l="-448" r="-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9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E72B2-57D5-4469-A610-8E575174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8255000" algn="l"/>
              </a:tabLst>
            </a:pPr>
            <a:r>
              <a:rPr lang="cs-CZ" dirty="0"/>
              <a:t>Soubor, výběr </a:t>
            </a:r>
            <a:r>
              <a:rPr lang="en-US" dirty="0"/>
              <a:t>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46558-75A2-4621-80DB-FB568E9A8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Náhodná veličina </a:t>
            </a:r>
          </a:p>
          <a:p>
            <a:pPr lvl="1"/>
            <a:r>
              <a:rPr lang="cs-CZ" dirty="0"/>
              <a:t>všechny možné výsledky náhodného pokusu, </a:t>
            </a:r>
          </a:p>
          <a:p>
            <a:pPr lvl="1"/>
            <a:r>
              <a:rPr lang="cs-CZ" dirty="0"/>
              <a:t>Diskrétní nebo spojitá náhodná veličina</a:t>
            </a:r>
          </a:p>
          <a:p>
            <a:pPr lvl="1"/>
            <a:r>
              <a:rPr lang="cs-CZ" dirty="0"/>
              <a:t>úplný popis je distribuční funkce (pravděpodobnostní funkce / hustota pravděpodobnosti)</a:t>
            </a:r>
          </a:p>
          <a:p>
            <a:pPr lvl="1"/>
            <a:r>
              <a:rPr lang="cs-CZ" dirty="0"/>
              <a:t>Známe rozdělení</a:t>
            </a:r>
          </a:p>
          <a:p>
            <a:pPr lvl="1"/>
            <a:r>
              <a:rPr lang="cs-CZ" dirty="0"/>
              <a:t>Problém : v praxi není možné / efektivní měřit všechny možné hodnoty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r>
              <a:rPr lang="cs-CZ" sz="2000" i="1" dirty="0"/>
              <a:t>Příklad</a:t>
            </a:r>
            <a:r>
              <a:rPr lang="cs-CZ" i="1" dirty="0"/>
              <a:t>:</a:t>
            </a:r>
          </a:p>
          <a:p>
            <a:pPr lvl="1"/>
            <a:r>
              <a:rPr lang="cs-CZ" dirty="0"/>
              <a:t>Průměrný věk v EU (nemožné)</a:t>
            </a:r>
          </a:p>
          <a:p>
            <a:pPr lvl="1"/>
            <a:r>
              <a:rPr lang="cs-CZ" dirty="0"/>
              <a:t>Zjišťovat preferovaný dopravní prostředek na cestě do práce / školy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7CC459-8BC3-4A07-A05B-00777787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27666C-8960-4868-97AA-08A14EC6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Soubor, výběr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5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4C0CEAE-C227-4AEA-B991-CBA2C203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Soubor, výběr 2/3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C5FA96-A62D-4804-9A4F-14FB94A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3</a:t>
            </a:fld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18AA6CB-8636-44C9-8B3A-515C4464AE1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4290930"/>
              </p:ext>
            </p:extLst>
          </p:nvPr>
        </p:nvGraphicFramePr>
        <p:xfrm>
          <a:off x="426098" y="1165128"/>
          <a:ext cx="10182808" cy="426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30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id="{52A0388D-C679-4955-B004-AA087F5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Soubor, výběr 3/3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659B33-9E04-4383-B69F-F6C56137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5D3BE7B-7C8C-4DFD-B2C1-195E00EF7AE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3361519"/>
              </p:ext>
            </p:extLst>
          </p:nvPr>
        </p:nvGraphicFramePr>
        <p:xfrm>
          <a:off x="271245" y="1183321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78255970-59B2-4727-843C-7CC01DC94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" y="1183005"/>
            <a:ext cx="2557734" cy="19183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F91D83-BBEE-4B65-918A-074E5088B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62" y="1183006"/>
            <a:ext cx="2557732" cy="19182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69D298-762A-46C1-A513-30F6BA9E3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" y="3194526"/>
            <a:ext cx="2557732" cy="1918299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86B6631-03B9-4281-80C2-4488CF5D7E9F}"/>
              </a:ext>
            </a:extLst>
          </p:cNvPr>
          <p:cNvCxnSpPr/>
          <p:nvPr/>
        </p:nvCxnSpPr>
        <p:spPr>
          <a:xfrm flipH="1" flipV="1">
            <a:off x="2521511" y="2011459"/>
            <a:ext cx="1682151" cy="130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D4FFB35-E64B-4F0D-98E9-9EB89598F66F}"/>
              </a:ext>
            </a:extLst>
          </p:cNvPr>
          <p:cNvCxnSpPr/>
          <p:nvPr/>
        </p:nvCxnSpPr>
        <p:spPr>
          <a:xfrm flipV="1">
            <a:off x="6110100" y="1882062"/>
            <a:ext cx="2070339" cy="179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191F7261-C6B2-4734-99ED-9676EEE1D323}"/>
              </a:ext>
            </a:extLst>
          </p:cNvPr>
          <p:cNvCxnSpPr>
            <a:cxnSpLocks/>
          </p:cNvCxnSpPr>
          <p:nvPr/>
        </p:nvCxnSpPr>
        <p:spPr>
          <a:xfrm flipH="1">
            <a:off x="2435247" y="3387648"/>
            <a:ext cx="2539186" cy="559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77AD725-DA7C-467A-813F-CB7CC028412B}"/>
              </a:ext>
            </a:extLst>
          </p:cNvPr>
          <p:cNvSpPr txBox="1"/>
          <p:nvPr/>
        </p:nvSpPr>
        <p:spPr>
          <a:xfrm>
            <a:off x="8508243" y="4666315"/>
            <a:ext cx="131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Statistika</a:t>
            </a:r>
            <a:endParaRPr lang="cs-CZ" sz="2400" dirty="0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6FF4AE3E-1216-4966-B676-A757EBEF2E79}"/>
              </a:ext>
            </a:extLst>
          </p:cNvPr>
          <p:cNvSpPr/>
          <p:nvPr/>
        </p:nvSpPr>
        <p:spPr>
          <a:xfrm rot="14876332">
            <a:off x="7352777" y="3398436"/>
            <a:ext cx="141445" cy="1785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5D06278-674C-42AA-9EB5-4A9238722B8F}"/>
              </a:ext>
            </a:extLst>
          </p:cNvPr>
          <p:cNvSpPr txBox="1"/>
          <p:nvPr/>
        </p:nvSpPr>
        <p:spPr>
          <a:xfrm>
            <a:off x="8277659" y="3162229"/>
            <a:ext cx="2372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Odhadneme</a:t>
            </a:r>
            <a:r>
              <a:rPr lang="cs-CZ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Normální rozdělení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E</a:t>
            </a:r>
            <a:r>
              <a:rPr lang="en-US" dirty="0"/>
              <a:t>[X]=?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D[X]=?</a:t>
            </a:r>
            <a:endParaRPr lang="cs-CZ" dirty="0"/>
          </a:p>
        </p:txBody>
      </p:sp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0BD9D68F-AC9F-440C-BFA4-17AB014914CD}"/>
              </a:ext>
            </a:extLst>
          </p:cNvPr>
          <p:cNvSpPr/>
          <p:nvPr/>
        </p:nvSpPr>
        <p:spPr>
          <a:xfrm rot="2879957">
            <a:off x="8859009" y="4401943"/>
            <a:ext cx="434013" cy="39640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41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03035-4BD8-4466-A93D-BFE615CF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Statistika</a:t>
            </a:r>
            <a:r>
              <a:rPr lang="cs-CZ" dirty="0"/>
              <a:t> (bodový odhad)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497F418-E709-4D72-93D7-C57D7B8340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funkce</a:t>
                </a:r>
                <a:r>
                  <a:rPr lang="en-US" dirty="0"/>
                  <a:t> v</a:t>
                </a:r>
                <a:r>
                  <a:rPr lang="cs-CZ" dirty="0" err="1"/>
                  <a:t>ýběru</a:t>
                </a:r>
                <a:r>
                  <a:rPr lang="cs-CZ" dirty="0"/>
                  <a:t>, hodnota která nám dá bodový odhad parametru</a:t>
                </a:r>
              </a:p>
              <a:p>
                <a:pPr marL="0" indent="0">
                  <a:buNone/>
                  <a:tabLst>
                    <a:tab pos="3941763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Minulý příklad: lze odhadnout buď parametr </a:t>
                </a:r>
                <a:r>
                  <a:rPr lang="el-GR" dirty="0"/>
                  <a:t>μ</a:t>
                </a:r>
                <a:r>
                  <a:rPr lang="cs-CZ" dirty="0"/>
                  <a:t> nebo </a:t>
                </a:r>
                <a:r>
                  <a:rPr lang="el-GR" dirty="0"/>
                  <a:t>σ</a:t>
                </a:r>
                <a:endParaRPr lang="cs-CZ" dirty="0"/>
              </a:p>
              <a:p>
                <a:r>
                  <a:rPr lang="cs-CZ" dirty="0"/>
                  <a:t>Konstrukce statistiky: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cs-CZ" dirty="0"/>
                  <a:t>Metoda momentů – jednodušší, ale větší omezení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cs-CZ" dirty="0"/>
                  <a:t>Metoda maximální věrohodnosti – složitější, často používaná pro svou univerzalitu</a:t>
                </a:r>
              </a:p>
              <a:p>
                <a:pPr marL="85725" lvl="1" indent="0">
                  <a:buNone/>
                </a:pPr>
                <a:endParaRPr lang="cs-CZ" dirty="0"/>
              </a:p>
              <a:p>
                <a:pPr marL="85725" lvl="1" indent="0">
                  <a:buNone/>
                </a:pPr>
                <a:r>
                  <a:rPr lang="cs-CZ" dirty="0"/>
                  <a:t>Více o obou metodách je ve skriptech. My budeme využívat již odvozené (vypočtené) statistiky.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0" lvl="1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497F418-E709-4D72-93D7-C57D7B834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84D50D-BAF3-4048-BFC8-7C08CAF9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BD55D-20DB-4F41-81FA-1B90FA44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¨statistika (bodový odhad)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5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CEB6AE8B-EE0E-4292-9D15-CB82AEC4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Statistika (bodový odhad) 2/3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7B9E9A-8C66-4CDA-96C8-BF96BAC4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0E51F2D-87E7-4210-9B09-EF6D4815F8D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53141" y="773922"/>
                <a:ext cx="9731829" cy="4292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sz="2400" dirty="0"/>
                  <a:t>Výběrový průměr</a:t>
                </a:r>
              </a:p>
              <a:p>
                <a:pPr lvl="1"/>
                <a:r>
                  <a:rPr lang="cs-CZ" sz="2000" dirty="0"/>
                  <a:t>Je to obdoba střední hodnoty, proto nejlepším bodovým odhadem pro střední hodnotu je průměr (viz konstrukce statistiky)</a:t>
                </a:r>
              </a:p>
              <a:p>
                <a:pPr lvl="1"/>
                <a:r>
                  <a:rPr lang="cs-CZ" sz="2000" dirty="0"/>
                  <a:t>Výběrovým průměrem náhodného výběru je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000" dirty="0"/>
              </a:p>
              <a:p>
                <a:pPr lvl="1"/>
                <a:r>
                  <a:rPr lang="cs-CZ" sz="2000" dirty="0"/>
                  <a:t>Vhodné pro binomické, </a:t>
                </a:r>
                <a:r>
                  <a:rPr lang="cs-CZ" sz="2000" dirty="0" err="1"/>
                  <a:t>Poissonovo</a:t>
                </a:r>
                <a:r>
                  <a:rPr lang="cs-CZ" sz="2000" dirty="0"/>
                  <a:t>, normální či exponenciální rozdělení</a:t>
                </a:r>
              </a:p>
              <a:p>
                <a:pPr lvl="1"/>
                <a:r>
                  <a:rPr lang="cs-CZ" sz="2000" dirty="0"/>
                  <a:t>Střední hodnota výběrového průměru je rovna střední hodnota souboru</a:t>
                </a:r>
              </a:p>
              <a:p>
                <a:pPr lvl="1"/>
                <a:r>
                  <a:rPr lang="cs-CZ" sz="2000" dirty="0"/>
                  <a:t>Rozptyl výběrového průměru je roven podílu rozptylu a počtu dat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2000" dirty="0"/>
                  <a:t> </a:t>
                </a:r>
              </a:p>
              <a:p>
                <a:pPr lvl="2"/>
                <a:r>
                  <a:rPr lang="cs-CZ" sz="1600" dirty="0"/>
                  <a:t>to znamená, že čím víc máme dat ve výběru, tím menší je rozptyl výběrového průměru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0E51F2D-87E7-4210-9B09-EF6D4815F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53141" y="773922"/>
                <a:ext cx="9731829" cy="4292600"/>
              </a:xfrm>
              <a:blipFill>
                <a:blip r:embed="rId2"/>
                <a:stretch>
                  <a:fillRect l="-564" t="-1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78827177-2A73-49A4-9CFF-C750A1543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69" y="5328903"/>
            <a:ext cx="642970" cy="5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F4166D01-3613-4F67-8479-AAFB7B22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Statistika (bodový odhad) 3/3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72DD5B-F61E-4A3B-BFC7-E9B0E298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F677E89-4C5B-4413-9F11-10D6634021E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18475" y="633962"/>
                <a:ext cx="9722480" cy="503874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sz="2400" dirty="0"/>
                  <a:t>Výběrový rozptyl</a:t>
                </a:r>
              </a:p>
              <a:p>
                <a:pPr lvl="1"/>
                <a:r>
                  <a:rPr lang="cs-CZ" dirty="0"/>
                  <a:t>Je to obdoba souborového rozptylu, proto se používá jako nejlepší bodový odhad pro souborový rozptyl</a:t>
                </a:r>
              </a:p>
              <a:p>
                <a:pPr lvl="1"/>
                <a:r>
                  <a:rPr lang="cs-CZ" dirty="0"/>
                  <a:t>Již jsme o něm hovořili a je i téměř podobný souborovému (rozdíl je v jmenovateli pod sumou)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  <a:p>
                <a:pPr lvl="1"/>
                <a:r>
                  <a:rPr lang="cs-CZ" dirty="0"/>
                  <a:t>Střední hodnota výběrového rozptylu je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lvl="1"/>
                <a:r>
                  <a:rPr lang="cs-CZ" dirty="0"/>
                  <a:t>U normálního rozdělení</a:t>
                </a:r>
              </a:p>
              <a:p>
                <a:r>
                  <a:rPr lang="cs-CZ" sz="2400" dirty="0"/>
                  <a:t>Výběrový podíl</a:t>
                </a:r>
              </a:p>
              <a:p>
                <a:pPr lvl="1"/>
                <a:r>
                  <a:rPr lang="cs-CZ" dirty="0"/>
                  <a:t>je to obdoba souborového podílu, proto se používá jako nejlepší bodový odhad pro souborový podíl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201168" lvl="1" indent="0"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cs-CZ" dirty="0"/>
                  <a:t> je počet úspěchů </a:t>
                </a:r>
              </a:p>
              <a:p>
                <a:pPr lvl="1"/>
                <a:r>
                  <a:rPr lang="cs-CZ" dirty="0"/>
                  <a:t>u alternativního rozdělení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F677E89-4C5B-4413-9F11-10D663402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18475" y="633962"/>
                <a:ext cx="9722480" cy="5038743"/>
              </a:xfrm>
              <a:blipFill>
                <a:blip r:embed="rId2"/>
                <a:stretch>
                  <a:fillRect l="-564" t="-1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956E96AF-E37D-4449-B935-A30511DF2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13" y="2761087"/>
            <a:ext cx="642970" cy="5777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4EF83BD-AA04-4E99-9806-0450BB6EF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30" y="4676289"/>
            <a:ext cx="642970" cy="5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35475-52E5-4256-A85C-D6BB45C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statistiky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1F2A9-0943-49D6-B980-0EF6334A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400" dirty="0"/>
              <a:t>Abychom bodový odhad (statistiku) určili jako vhodnou, měla by splnit následující vlastnosti: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Nestrannost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Konzistence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Vydatnost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Může se stát, že odhad nebude mít jednu ze zadaných vlastností?</a:t>
            </a:r>
          </a:p>
          <a:p>
            <a:pPr marL="0" indent="0" algn="r">
              <a:buNone/>
            </a:pPr>
            <a:r>
              <a:rPr lang="cs-CZ" sz="2400" dirty="0"/>
              <a:t>ANO, ale ideální je mít takovou statistiku, která splňuje všechny vlastnosti.</a:t>
            </a:r>
          </a:p>
          <a:p>
            <a:pPr marL="0" indent="0" algn="r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471876-C186-46BF-8D7A-639B8225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D7A80-8273-42A4-B7DE-2A01E894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Vlastnosti statistiky 1/4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A74D9E13-3D86-45F8-8CED-A73A6F4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Vlastnosti statistiky 2/4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0A5B86-97D1-4ABA-A370-3EF9C3B2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38194FF-EDB8-45B9-93D1-3E99406CE31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03380" y="614623"/>
                <a:ext cx="10058400" cy="2362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sz="2400" dirty="0"/>
                  <a:t>Nestrannost</a:t>
                </a:r>
              </a:p>
              <a:p>
                <a:pPr lvl="1"/>
                <a:r>
                  <a:rPr lang="cs-CZ" sz="2000" dirty="0"/>
                  <a:t>Statistika T poskytuje nestranný bodový odhad parametru, jestliže její střední hodnota se rovná tomuto parametru</a:t>
                </a:r>
              </a:p>
              <a:p>
                <a:pPr marL="201168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cs-CZ" sz="20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cs-CZ" sz="2000" dirty="0"/>
                  <a:t>Střední hodnotu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cs-CZ" sz="2000" dirty="0"/>
                  <a:t> je možné si představit jako průměr přes všechny možné výběry, resp. přes všechny bodové odhady, které z těchto výběrů uděláme. </a:t>
                </a:r>
              </a:p>
              <a:p>
                <a:pPr lvl="1"/>
                <a:r>
                  <a:rPr lang="cs-CZ" sz="2000" i="1" dirty="0"/>
                  <a:t>Příklad: výběrový průměr</a:t>
                </a:r>
              </a:p>
              <a:p>
                <a:pPr lvl="1"/>
                <a:endParaRPr lang="cs-CZ" sz="2000" dirty="0"/>
              </a:p>
              <a:p>
                <a:pPr lvl="1"/>
                <a:endParaRPr lang="cs-CZ" sz="2000" dirty="0"/>
              </a:p>
              <a:p>
                <a:pPr lvl="1"/>
                <a:endParaRPr lang="cs-CZ" sz="2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38194FF-EDB8-45B9-93D1-3E99406CE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3380" y="614623"/>
                <a:ext cx="10058400" cy="2362200"/>
              </a:xfrm>
              <a:blipFill>
                <a:blip r:embed="rId2"/>
                <a:stretch>
                  <a:fillRect l="-485" r="-1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252E8E18-9F93-4DAA-B772-0DCA776D2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54" y="3429000"/>
            <a:ext cx="2802273" cy="210170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AC16DDF-B28C-4A1E-BA21-35D0EE3631B7}"/>
              </a:ext>
            </a:extLst>
          </p:cNvPr>
          <p:cNvSpPr txBox="1"/>
          <p:nvPr/>
        </p:nvSpPr>
        <p:spPr>
          <a:xfrm>
            <a:off x="5115946" y="4028594"/>
            <a:ext cx="397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Pokud je odhad nestranný, neznamená to, že je automaticky dobrý, jen se vylučuje systematická chyba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878737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941</Words>
  <Application>Microsoft Office PowerPoint</Application>
  <PresentationFormat>Širokoúhlá obrazovka</PresentationFormat>
  <Paragraphs>127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Century Schoolbook</vt:lpstr>
      <vt:lpstr>Univers Condensed</vt:lpstr>
      <vt:lpstr>MemoVTI</vt:lpstr>
      <vt:lpstr>Přednáška č. 5  Soubor a výběr,   bodové odhady parametrů,  limitní věty</vt:lpstr>
      <vt:lpstr>Soubor, výběr  </vt:lpstr>
      <vt:lpstr>Prezentace aplikace PowerPoint</vt:lpstr>
      <vt:lpstr>Prezentace aplikace PowerPoint</vt:lpstr>
      <vt:lpstr>Statistika (bodový odhad)</vt:lpstr>
      <vt:lpstr>Prezentace aplikace PowerPoint</vt:lpstr>
      <vt:lpstr>Prezentace aplikace PowerPoint</vt:lpstr>
      <vt:lpstr>Vlastnosti statistiky</vt:lpstr>
      <vt:lpstr>Prezentace aplikace PowerPoint</vt:lpstr>
      <vt:lpstr>Prezentace aplikace PowerPoint</vt:lpstr>
      <vt:lpstr>Prezentace aplikace PowerPoint</vt:lpstr>
      <vt:lpstr>Limitní věty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2  Diskrétní náhodná veličina</dc:title>
  <dc:creator>Pecherkova, Pavla</dc:creator>
  <cp:lastModifiedBy>Pecherkova, Pavla</cp:lastModifiedBy>
  <cp:revision>6</cp:revision>
  <dcterms:created xsi:type="dcterms:W3CDTF">2021-02-22T15:17:00Z</dcterms:created>
  <dcterms:modified xsi:type="dcterms:W3CDTF">2022-03-17T13:27:30Z</dcterms:modified>
</cp:coreProperties>
</file>