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20"/>
  </p:notesMasterIdLst>
  <p:handoutMasterIdLst>
    <p:handoutMasterId r:id="rId21"/>
  </p:handoutMasterIdLst>
  <p:sldIdLst>
    <p:sldId id="380" r:id="rId2"/>
    <p:sldId id="381" r:id="rId3"/>
    <p:sldId id="396" r:id="rId4"/>
    <p:sldId id="398" r:id="rId5"/>
    <p:sldId id="399" r:id="rId6"/>
    <p:sldId id="400" r:id="rId7"/>
    <p:sldId id="401" r:id="rId8"/>
    <p:sldId id="402" r:id="rId9"/>
    <p:sldId id="397" r:id="rId10"/>
    <p:sldId id="388" r:id="rId11"/>
    <p:sldId id="393" r:id="rId12"/>
    <p:sldId id="394" r:id="rId13"/>
    <p:sldId id="383" r:id="rId14"/>
    <p:sldId id="387" r:id="rId15"/>
    <p:sldId id="389" r:id="rId16"/>
    <p:sldId id="390" r:id="rId17"/>
    <p:sldId id="391" r:id="rId18"/>
    <p:sldId id="386" r:id="rId19"/>
  </p:sldIdLst>
  <p:sldSz cx="9144000" cy="6858000" type="screen4x3"/>
  <p:notesSz cx="6797675" cy="9926638"/>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F3070"/>
    <a:srgbClr val="B7C3CD"/>
    <a:srgbClr val="99CCFF"/>
    <a:srgbClr val="6699FF"/>
    <a:srgbClr val="0000FF"/>
    <a:srgbClr val="3366FF"/>
    <a:srgbClr val="0066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143" autoAdjust="0"/>
  </p:normalViewPr>
  <p:slideViewPr>
    <p:cSldViewPr>
      <p:cViewPr varScale="1">
        <p:scale>
          <a:sx n="76" d="100"/>
          <a:sy n="76" d="100"/>
        </p:scale>
        <p:origin x="-390" y="-102"/>
      </p:cViewPr>
      <p:guideLst>
        <p:guide orient="horz" pos="2736"/>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75" d="100"/>
        <a:sy n="75" d="100"/>
      </p:scale>
      <p:origin x="0" y="5310"/>
    </p:cViewPr>
  </p:sorterViewPr>
  <p:notesViewPr>
    <p:cSldViewPr>
      <p:cViewPr>
        <p:scale>
          <a:sx n="100" d="100"/>
          <a:sy n="100" d="100"/>
        </p:scale>
        <p:origin x="-816" y="2340"/>
      </p:cViewPr>
      <p:guideLst>
        <p:guide orient="horz" pos="2344"/>
        <p:guide pos="28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2946400" cy="49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63" tIns="0" rIns="19863" bIns="0" numCol="1" anchor="t" anchorCtr="0" compatLnSpc="1">
            <a:prstTxWarp prst="textNoShape">
              <a:avLst/>
            </a:prstTxWarp>
          </a:bodyPr>
          <a:lstStyle>
            <a:lvl1pPr defTabSz="952500">
              <a:defRPr sz="1100" b="0" i="1">
                <a:latin typeface="Book Antiqua" pitchFamily="18" charset="0"/>
              </a:defRPr>
            </a:lvl1pPr>
          </a:lstStyle>
          <a:p>
            <a:endParaRPr lang="en-US" altLang="en-US"/>
          </a:p>
        </p:txBody>
      </p:sp>
      <p:sp>
        <p:nvSpPr>
          <p:cNvPr id="3075" name="Rectangle 3"/>
          <p:cNvSpPr>
            <a:spLocks noGrp="1" noChangeArrowheads="1"/>
          </p:cNvSpPr>
          <p:nvPr>
            <p:ph type="dt" sz="quarter" idx="1"/>
          </p:nvPr>
        </p:nvSpPr>
        <p:spPr bwMode="auto">
          <a:xfrm>
            <a:off x="3851275" y="-1588"/>
            <a:ext cx="2946400" cy="49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63" tIns="0" rIns="19863" bIns="0" numCol="1" anchor="t" anchorCtr="0" compatLnSpc="1">
            <a:prstTxWarp prst="textNoShape">
              <a:avLst/>
            </a:prstTxWarp>
          </a:bodyPr>
          <a:lstStyle>
            <a:lvl1pPr algn="r" defTabSz="952500">
              <a:defRPr sz="1100" b="0" i="1">
                <a:latin typeface="Book Antiqua" pitchFamily="18" charset="0"/>
              </a:defRPr>
            </a:lvl1pPr>
          </a:lstStyle>
          <a:p>
            <a:endParaRPr lang="en-US" altLang="en-US"/>
          </a:p>
        </p:txBody>
      </p:sp>
      <p:sp>
        <p:nvSpPr>
          <p:cNvPr id="3076" name="Rectangle 4"/>
          <p:cNvSpPr>
            <a:spLocks noGrp="1" noChangeArrowheads="1"/>
          </p:cNvSpPr>
          <p:nvPr>
            <p:ph type="ftr" sz="quarter" idx="2"/>
          </p:nvPr>
        </p:nvSpPr>
        <p:spPr bwMode="auto">
          <a:xfrm>
            <a:off x="0" y="9428163"/>
            <a:ext cx="340042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63" tIns="0" rIns="19863" bIns="0" numCol="1" anchor="b" anchorCtr="0" compatLnSpc="1">
            <a:prstTxWarp prst="textNoShape">
              <a:avLst/>
            </a:prstTxWarp>
          </a:bodyPr>
          <a:lstStyle>
            <a:lvl1pPr defTabSz="952500">
              <a:defRPr sz="1100" b="0"/>
            </a:lvl1pPr>
          </a:lstStyle>
          <a:p>
            <a:r>
              <a:rPr lang="en-US" altLang="en-US"/>
              <a:t>Chapter 1 - The Context of Systems Analysis And Design Methods</a:t>
            </a:r>
          </a:p>
        </p:txBody>
      </p:sp>
      <p:sp>
        <p:nvSpPr>
          <p:cNvPr id="3077" name="Rectangle 5"/>
          <p:cNvSpPr>
            <a:spLocks noGrp="1" noChangeArrowheads="1"/>
          </p:cNvSpPr>
          <p:nvPr>
            <p:ph type="sldNum" sz="quarter" idx="3"/>
          </p:nvPr>
        </p:nvSpPr>
        <p:spPr bwMode="auto">
          <a:xfrm>
            <a:off x="3851275" y="9428163"/>
            <a:ext cx="29464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63" tIns="0" rIns="19863" bIns="0" numCol="1" anchor="b" anchorCtr="0" compatLnSpc="1">
            <a:prstTxWarp prst="textNoShape">
              <a:avLst/>
            </a:prstTxWarp>
          </a:bodyPr>
          <a:lstStyle>
            <a:lvl1pPr algn="r" defTabSz="952500">
              <a:defRPr sz="1100" b="0" i="1">
                <a:latin typeface="Book Antiqua" pitchFamily="18" charset="0"/>
              </a:defRPr>
            </a:lvl1pPr>
          </a:lstStyle>
          <a:p>
            <a:fld id="{C89F54F8-520B-4611-B511-53838DE660D0}" type="slidenum">
              <a:rPr lang="en-US" altLang="en-US"/>
              <a:pPr/>
              <a:t>‹#›</a:t>
            </a:fld>
            <a:endParaRPr lang="en-US" altLang="en-US"/>
          </a:p>
        </p:txBody>
      </p:sp>
    </p:spTree>
    <p:extLst>
      <p:ext uri="{BB962C8B-B14F-4D97-AF65-F5344CB8AC3E}">
        <p14:creationId xmlns:p14="http://schemas.microsoft.com/office/powerpoint/2010/main" val="302364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4" name="Rectangle 6"/>
          <p:cNvSpPr>
            <a:spLocks noGrp="1" noChangeArrowheads="1"/>
          </p:cNvSpPr>
          <p:nvPr>
            <p:ph type="body" sz="quarter" idx="3"/>
          </p:nvPr>
        </p:nvSpPr>
        <p:spPr bwMode="auto">
          <a:xfrm>
            <a:off x="908050" y="4714875"/>
            <a:ext cx="4981575"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06" tIns="48003" rIns="96006" bIns="48003" numCol="1" anchor="t" anchorCtr="0" compatLnSpc="1">
            <a:prstTxWarp prst="textNoShape">
              <a:avLst/>
            </a:prstTxWarp>
          </a:bodyPr>
          <a:lstStyle/>
          <a:p>
            <a:pPr lvl="0"/>
            <a:r>
              <a:rPr lang="en-US" altLang="en-US" smtClean="0"/>
              <a:t>Click to edit Master notes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5" name="Rectangle 7"/>
          <p:cNvSpPr>
            <a:spLocks noChangeArrowheads="1" noTextEdit="1"/>
          </p:cNvSpPr>
          <p:nvPr>
            <p:ph type="sldImg" idx="2"/>
          </p:nvPr>
        </p:nvSpPr>
        <p:spPr bwMode="auto">
          <a:xfrm>
            <a:off x="927100" y="749300"/>
            <a:ext cx="4946650" cy="37099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6" name="Rectangle 8"/>
          <p:cNvSpPr>
            <a:spLocks noGrp="1" noChangeArrowheads="1"/>
          </p:cNvSpPr>
          <p:nvPr>
            <p:ph type="ftr" sz="quarter" idx="4"/>
          </p:nvPr>
        </p:nvSpPr>
        <p:spPr bwMode="auto">
          <a:xfrm>
            <a:off x="603250" y="9310688"/>
            <a:ext cx="3462338"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63" tIns="0" rIns="19863" bIns="0" numCol="1" anchor="b" anchorCtr="0" compatLnSpc="1">
            <a:prstTxWarp prst="textNoShape">
              <a:avLst/>
            </a:prstTxWarp>
          </a:bodyPr>
          <a:lstStyle>
            <a:lvl1pPr defTabSz="952500">
              <a:defRPr sz="1100" b="0"/>
            </a:lvl1pPr>
          </a:lstStyle>
          <a:p>
            <a:r>
              <a:rPr lang="en-US" altLang="en-US"/>
              <a:t>Chapter 1 - The Context of Systems Analysis And Design Methods</a:t>
            </a:r>
          </a:p>
        </p:txBody>
      </p:sp>
      <p:sp>
        <p:nvSpPr>
          <p:cNvPr id="2057" name="Rectangle 9"/>
          <p:cNvSpPr>
            <a:spLocks noGrp="1" noChangeArrowheads="1"/>
          </p:cNvSpPr>
          <p:nvPr>
            <p:ph type="sldNum" sz="quarter" idx="5"/>
          </p:nvPr>
        </p:nvSpPr>
        <p:spPr bwMode="auto">
          <a:xfrm>
            <a:off x="3851275" y="9310688"/>
            <a:ext cx="2266950"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63" tIns="0" rIns="19863" bIns="0" numCol="1" anchor="b" anchorCtr="0" compatLnSpc="1">
            <a:prstTxWarp prst="textNoShape">
              <a:avLst/>
            </a:prstTxWarp>
          </a:bodyPr>
          <a:lstStyle>
            <a:lvl1pPr algn="r" defTabSz="952500">
              <a:defRPr sz="1100"/>
            </a:lvl1pPr>
          </a:lstStyle>
          <a:p>
            <a:fld id="{DAF55323-D2D9-4F7D-B96A-E0F50B352196}" type="slidenum">
              <a:rPr lang="en-US" altLang="en-US"/>
              <a:pPr/>
              <a:t>‹#›</a:t>
            </a:fld>
            <a:endParaRPr lang="en-US" altLang="en-US"/>
          </a:p>
        </p:txBody>
      </p:sp>
    </p:spTree>
    <p:extLst>
      <p:ext uri="{BB962C8B-B14F-4D97-AF65-F5344CB8AC3E}">
        <p14:creationId xmlns:p14="http://schemas.microsoft.com/office/powerpoint/2010/main" val="191246298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800" kern="1200">
        <a:solidFill>
          <a:schemeClr val="tx1"/>
        </a:solidFill>
        <a:latin typeface="Arial" pitchFamily="34" charset="0"/>
        <a:ea typeface="+mn-ea"/>
        <a:cs typeface="+mn-cs"/>
      </a:defRPr>
    </a:lvl1pPr>
    <a:lvl2pPr marL="457200" indent="-228600" algn="l" rtl="0" eaLnBrk="0" fontAlgn="base" hangingPunct="0">
      <a:spcBef>
        <a:spcPct val="30000"/>
      </a:spcBef>
      <a:spcAft>
        <a:spcPct val="0"/>
      </a:spcAft>
      <a:buChar char="•"/>
      <a:defRPr sz="800" kern="1200">
        <a:solidFill>
          <a:schemeClr val="tx1"/>
        </a:solidFill>
        <a:latin typeface="Arial" pitchFamily="34" charset="0"/>
        <a:ea typeface="+mn-ea"/>
        <a:cs typeface="+mn-cs"/>
      </a:defRPr>
    </a:lvl2pPr>
    <a:lvl3pPr marL="800100" indent="-228600" algn="l" rtl="0" eaLnBrk="0" fontAlgn="base" hangingPunct="0">
      <a:spcBef>
        <a:spcPct val="30000"/>
      </a:spcBef>
      <a:spcAft>
        <a:spcPct val="0"/>
      </a:spcAft>
      <a:buChar char="•"/>
      <a:defRPr sz="800" kern="1200">
        <a:solidFill>
          <a:schemeClr val="tx1"/>
        </a:solidFill>
        <a:latin typeface="Arial" pitchFamily="34" charset="0"/>
        <a:ea typeface="+mn-ea"/>
        <a:cs typeface="+mn-cs"/>
      </a:defRPr>
    </a:lvl3pPr>
    <a:lvl4pPr marL="1143000" indent="-228600" algn="l" rtl="0" eaLnBrk="0" fontAlgn="base" hangingPunct="0">
      <a:spcBef>
        <a:spcPct val="30000"/>
      </a:spcBef>
      <a:spcAft>
        <a:spcPct val="0"/>
      </a:spcAft>
      <a:buChar char="•"/>
      <a:defRPr sz="800" kern="1200">
        <a:solidFill>
          <a:schemeClr val="tx1"/>
        </a:solidFill>
        <a:latin typeface="Arial" pitchFamily="34" charset="0"/>
        <a:ea typeface="+mn-ea"/>
        <a:cs typeface="+mn-cs"/>
      </a:defRPr>
    </a:lvl4pPr>
    <a:lvl5pPr marL="1485900" indent="-228600" algn="l" rtl="0" eaLnBrk="0" fontAlgn="base" hangingPunct="0">
      <a:spcBef>
        <a:spcPct val="30000"/>
      </a:spcBef>
      <a:spcAft>
        <a:spcPct val="0"/>
      </a:spcAft>
      <a:buChar char="•"/>
      <a:defRPr sz="8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US" altLang="en-US"/>
              <a:t>Chapter 1 - The Context of Systems Analysis And Design Methods</a:t>
            </a:r>
          </a:p>
        </p:txBody>
      </p:sp>
      <p:sp>
        <p:nvSpPr>
          <p:cNvPr id="5" name="Rectangle 9"/>
          <p:cNvSpPr>
            <a:spLocks noGrp="1" noChangeArrowheads="1"/>
          </p:cNvSpPr>
          <p:nvPr>
            <p:ph type="sldNum" sz="quarter" idx="5"/>
          </p:nvPr>
        </p:nvSpPr>
        <p:spPr>
          <a:ln/>
        </p:spPr>
        <p:txBody>
          <a:bodyPr/>
          <a:lstStyle/>
          <a:p>
            <a:fld id="{8227C809-54D0-4793-9871-7771664FEF1D}" type="slidenum">
              <a:rPr lang="en-US" altLang="en-US"/>
              <a:pPr/>
              <a:t>1</a:t>
            </a:fld>
            <a:endParaRPr lang="en-US" altLang="en-US"/>
          </a:p>
        </p:txBody>
      </p:sp>
      <p:sp>
        <p:nvSpPr>
          <p:cNvPr id="229378" name="Rectangle 2"/>
          <p:cNvSpPr>
            <a:spLocks noChangeArrowheads="1"/>
          </p:cNvSpPr>
          <p:nvPr>
            <p:ph type="sldImg"/>
          </p:nvPr>
        </p:nvSpPr>
        <p:spPr bwMode="auto">
          <a:xfrm>
            <a:off x="917575" y="742950"/>
            <a:ext cx="4965700" cy="3724275"/>
          </a:xfrm>
          <a:prstGeom prst="rect">
            <a:avLst/>
          </a:prstGeom>
          <a:solidFill>
            <a:srgbClr val="FFFFFF"/>
          </a:solidFill>
          <a:ln>
            <a:solidFill>
              <a:srgbClr val="000000"/>
            </a:solidFill>
            <a:miter lim="800000"/>
            <a:headEnd/>
            <a:tailEnd/>
          </a:ln>
        </p:spPr>
      </p:sp>
      <p:sp>
        <p:nvSpPr>
          <p:cNvPr id="229379" name="Rectangle 3"/>
          <p:cNvSpPr>
            <a:spLocks noChangeArrowheads="1"/>
          </p:cNvSpPr>
          <p:nvPr>
            <p:ph type="body" idx="1"/>
          </p:nvPr>
        </p:nvSpPr>
        <p:spPr bwMode="auto">
          <a:xfrm>
            <a:off x="908050" y="4716463"/>
            <a:ext cx="4981575" cy="4467225"/>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5560" tIns="47780" rIns="95560" bIns="47780"/>
          <a:lstStyle/>
          <a:p>
            <a:endParaRPr lang="de-DE"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BBE3066-5B5B-4F2F-AAF2-79E694745B3E}" type="slidenum">
              <a:rPr lang="en-US" altLang="en-US"/>
              <a:pPr/>
              <a:t>6</a:t>
            </a:fld>
            <a:endParaRPr lang="en-US" altLang="en-US"/>
          </a:p>
        </p:txBody>
      </p:sp>
      <p:sp>
        <p:nvSpPr>
          <p:cNvPr id="156674" name="Rectangle 2"/>
          <p:cNvSpPr>
            <a:spLocks noGrp="1" noRot="1" noChangeAspect="1" noChangeArrowheads="1" noTextEdit="1"/>
          </p:cNvSpPr>
          <p:nvPr>
            <p:ph type="sldImg"/>
          </p:nvPr>
        </p:nvSpPr>
        <p:spPr>
          <a:xfrm>
            <a:off x="919163" y="579438"/>
            <a:ext cx="4962525" cy="3722687"/>
          </a:xfr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US" altLang="en-US"/>
              <a:t>Chapter 1 - The Context of Systems Analysis And Design Methods</a:t>
            </a:r>
          </a:p>
        </p:txBody>
      </p:sp>
      <p:sp>
        <p:nvSpPr>
          <p:cNvPr id="5" name="Rectangle 9"/>
          <p:cNvSpPr>
            <a:spLocks noGrp="1" noChangeArrowheads="1"/>
          </p:cNvSpPr>
          <p:nvPr>
            <p:ph type="sldNum" sz="quarter" idx="5"/>
          </p:nvPr>
        </p:nvSpPr>
        <p:spPr>
          <a:ln/>
        </p:spPr>
        <p:txBody>
          <a:bodyPr/>
          <a:lstStyle/>
          <a:p>
            <a:fld id="{97FF4B68-5B81-43D5-B21E-25CD64C3D2A1}" type="slidenum">
              <a:rPr lang="en-US" altLang="en-US"/>
              <a:pPr/>
              <a:t>9</a:t>
            </a:fld>
            <a:endParaRPr lang="en-US" altLang="en-US"/>
          </a:p>
        </p:txBody>
      </p:sp>
      <p:sp>
        <p:nvSpPr>
          <p:cNvPr id="361474" name="Rectangle 2"/>
          <p:cNvSpPr>
            <a:spLocks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de-DE"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US" altLang="en-US"/>
              <a:t>Chapter 1 - The Context of Systems Analysis And Design Methods</a:t>
            </a:r>
          </a:p>
        </p:txBody>
      </p:sp>
      <p:sp>
        <p:nvSpPr>
          <p:cNvPr id="5" name="Rectangle 9"/>
          <p:cNvSpPr>
            <a:spLocks noGrp="1" noChangeArrowheads="1"/>
          </p:cNvSpPr>
          <p:nvPr>
            <p:ph type="sldNum" sz="quarter" idx="5"/>
          </p:nvPr>
        </p:nvSpPr>
        <p:spPr>
          <a:ln/>
        </p:spPr>
        <p:txBody>
          <a:bodyPr/>
          <a:lstStyle/>
          <a:p>
            <a:fld id="{EB69DEC5-7C17-407C-BB3A-92740F191041}" type="slidenum">
              <a:rPr lang="en-US" altLang="en-US"/>
              <a:pPr/>
              <a:t>10</a:t>
            </a:fld>
            <a:endParaRPr lang="en-US" altLang="en-US"/>
          </a:p>
        </p:txBody>
      </p:sp>
      <p:sp>
        <p:nvSpPr>
          <p:cNvPr id="348162" name="Rectangle 2"/>
          <p:cNvSpPr>
            <a:spLocks noChangeArrowheads="1" noTextEdit="1"/>
          </p:cNvSpPr>
          <p:nvPr>
            <p:ph type="sldImg"/>
          </p:nvPr>
        </p:nvSpPr>
        <p:spPr>
          <a:ln/>
        </p:spPr>
      </p:sp>
      <p:sp>
        <p:nvSpPr>
          <p:cNvPr id="348163" name="Rectangle 3"/>
          <p:cNvSpPr>
            <a:spLocks noGrp="1" noChangeArrowheads="1"/>
          </p:cNvSpPr>
          <p:nvPr>
            <p:ph type="body" idx="1"/>
          </p:nvPr>
        </p:nvSpPr>
        <p:spPr/>
        <p:txBody>
          <a:bodyPr/>
          <a:lstStyle/>
          <a:p>
            <a:r>
              <a:rPr lang="en-US" altLang="en-US" b="1"/>
              <a:t>How is a UML Use Case Diagram different from a traditional flow chart?</a:t>
            </a:r>
          </a:p>
          <a:p>
            <a:r>
              <a:rPr lang="en-US" altLang="en-US"/>
              <a:t>As mentioned above, UCDs represent functionality in a top-down way, whereas flow charts represent behavior in a linear, time-based way. Also, the way you develop them is all-together different. </a:t>
            </a:r>
            <a:br>
              <a:rPr lang="en-US" altLang="en-US"/>
            </a:br>
            <a:r>
              <a:rPr lang="en-US" altLang="en-US"/>
              <a:t/>
            </a:r>
            <a:br>
              <a:rPr lang="en-US" altLang="en-US"/>
            </a:br>
            <a:r>
              <a:rPr lang="en-US" altLang="en-US" b="1"/>
              <a:t>Example:</a:t>
            </a:r>
            <a:r>
              <a:rPr lang="en-US" altLang="en-US"/>
              <a:t> (This text refers to the diagrams below.) When constructing a UCD, the initial step is to identify all of the top-level behavior. Once you have done this (not a very tricky process) you have already described, at least in a high-level way, all of the things your system knows how to do. You can then continue to add detail by decomposing your use cases into more use cases which are </a:t>
            </a:r>
            <a:r>
              <a:rPr lang="en-US" altLang="en-US" i="1"/>
              <a:t>used</a:t>
            </a:r>
            <a:r>
              <a:rPr lang="en-US" altLang="en-US"/>
              <a:t> by the top-level use cases. At every stage of development, though, your UCD is a complete description of the system's functionalty: it may lack detail, but it will not lack feature set elements. And if functionality or behavior is added or deleted over the life of your project, the scope of the change you need to make is proportional to both the scope of the change in the system itself, and the maturity of your model. This is useful because it means that when your model is very young (only high-level diagrams drawn) making sweeping changes to the system does not involve throwing very much work away. A flow chart, however, does not correctly describe the system until you have finished drawing it, and even then small changes in the system will result in significant reworking of your flow charts. In general, UCDs support the process of analysis and design much better than flow charts. </a:t>
            </a:r>
            <a:br>
              <a:rPr lang="en-US" altLang="en-US"/>
            </a:br>
            <a:r>
              <a:rPr lang="en-US" altLang="en-US" b="1"/>
              <a:t>How is a UML Use Case Diagram different from a traditional flow chart?</a:t>
            </a:r>
          </a:p>
          <a:p>
            <a:r>
              <a:rPr lang="en-US" altLang="en-US"/>
              <a:t>As mentioned above, UCDs represent functionality in a top-down way, whereas flow charts represent behavior in a linear, time-based way. Also, the way you develop them is all-together different. </a:t>
            </a:r>
            <a:br>
              <a:rPr lang="en-US" altLang="en-US"/>
            </a:br>
            <a:r>
              <a:rPr lang="en-US" altLang="en-US"/>
              <a:t/>
            </a:r>
            <a:br>
              <a:rPr lang="en-US" altLang="en-US"/>
            </a:br>
            <a:r>
              <a:rPr lang="en-US" altLang="en-US" b="1"/>
              <a:t>Example:</a:t>
            </a:r>
            <a:r>
              <a:rPr lang="en-US" altLang="en-US"/>
              <a:t> (This text refers to the diagrams below.) When constructing a UCD, the initial step is to identify all of the top-level behavior. Once you have done this (not a very tricky process) you have already described, at least in a high-level way, all of the things your system knows how to do. You can then continue to add detail by decomposing your use cases into more use cases which are </a:t>
            </a:r>
            <a:r>
              <a:rPr lang="en-US" altLang="en-US" i="1"/>
              <a:t>used</a:t>
            </a:r>
            <a:r>
              <a:rPr lang="en-US" altLang="en-US"/>
              <a:t> by the top-level use cases. At every stage of development, though, your UCD is a complete description of the system's functionalty: it may lack detail, but it will not lack feature set elements. And if functionality or behavior is added or deleted over the life of your project, the scope of the change you need to make is proportional to both the scope of the change in the system itself, and the maturity of your model. This is useful because it means that when your model is very young (only high-level diagrams drawn) making sweeping changes to the system does not involve throwing very much work away. A flow chart, however, does not correctly describe the system until you have finished drawing it, and even then small changes in the system will result in significant reworking of your flow charts. In general, UCDs support the process of analysis and design much better than flow charts. </a:t>
            </a:r>
            <a:br>
              <a:rPr lang="en-US" altLang="en-US"/>
            </a:b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US" altLang="en-US"/>
              <a:t>Chapter 1 - The Context of Systems Analysis And Design Methods</a:t>
            </a:r>
          </a:p>
        </p:txBody>
      </p:sp>
      <p:sp>
        <p:nvSpPr>
          <p:cNvPr id="5" name="Rectangle 9"/>
          <p:cNvSpPr>
            <a:spLocks noGrp="1" noChangeArrowheads="1"/>
          </p:cNvSpPr>
          <p:nvPr>
            <p:ph type="sldNum" sz="quarter" idx="5"/>
          </p:nvPr>
        </p:nvSpPr>
        <p:spPr>
          <a:ln/>
        </p:spPr>
        <p:txBody>
          <a:bodyPr/>
          <a:lstStyle/>
          <a:p>
            <a:fld id="{D24E75E8-7970-420A-A55E-4D3865D31667}" type="slidenum">
              <a:rPr lang="en-US" altLang="en-US"/>
              <a:pPr/>
              <a:t>13</a:t>
            </a:fld>
            <a:endParaRPr lang="en-US" altLang="en-US"/>
          </a:p>
        </p:txBody>
      </p:sp>
      <p:sp>
        <p:nvSpPr>
          <p:cNvPr id="344066" name="Rectangle 2"/>
          <p:cNvSpPr>
            <a:spLocks noChangeArrowheads="1" noTextEdit="1"/>
          </p:cNvSpPr>
          <p:nvPr>
            <p:ph type="sldImg"/>
          </p:nvPr>
        </p:nvSpPr>
        <p:spPr>
          <a:ln/>
        </p:spPr>
      </p:sp>
      <p:sp>
        <p:nvSpPr>
          <p:cNvPr id="344067" name="Rectangle 3"/>
          <p:cNvSpPr>
            <a:spLocks noGrp="1" noChangeArrowheads="1"/>
          </p:cNvSpPr>
          <p:nvPr>
            <p:ph type="body" idx="1"/>
          </p:nvPr>
        </p:nvSpPr>
        <p:spPr/>
        <p:txBody>
          <a:bodyPr/>
          <a:lstStyle/>
          <a:p>
            <a:r>
              <a:rPr lang="en-US" altLang="en-US" b="1"/>
              <a:t>How do you know what to put in the "System" box?</a:t>
            </a:r>
          </a:p>
          <a:p>
            <a:r>
              <a:rPr lang="en-US" altLang="en-US"/>
              <a:t>The system box only appears on the top-level diagram (remember that a typical UML Use Case description will be composed of many diagrams and sub-diagrams), and should contain use case ovals, one for each </a:t>
            </a:r>
            <a:r>
              <a:rPr lang="en-US" altLang="en-US" b="1"/>
              <a:t>top-level</a:t>
            </a:r>
            <a:r>
              <a:rPr lang="en-US" altLang="en-US"/>
              <a:t> service that your system provides to its actors. Any kind of internal behavior that your system may have that is only used by other parts of the system should </a:t>
            </a:r>
            <a:r>
              <a:rPr lang="en-US" altLang="en-US" b="1"/>
              <a:t>not</a:t>
            </a:r>
            <a:r>
              <a:rPr lang="en-US" altLang="en-US"/>
              <a:t> appear in the system box. One useful way to think of these top-level services is as follows: if a use case represents a top-level service, then it should make sense for the actors who interact with it to request </a:t>
            </a:r>
            <a:r>
              <a:rPr lang="en-US" altLang="en-US" b="1"/>
              <a:t>only that service</a:t>
            </a:r>
            <a:r>
              <a:rPr lang="en-US" altLang="en-US"/>
              <a:t> of your system in a single session (in whatever sense a "session" is intelligible in your system.) </a:t>
            </a:r>
            <a:br>
              <a:rPr lang="en-US" altLang="en-US"/>
            </a:br>
            <a:r>
              <a:rPr lang="en-US" altLang="en-US"/>
              <a:t/>
            </a:r>
            <a:br>
              <a:rPr lang="en-US" altLang="en-US"/>
            </a:br>
            <a:r>
              <a:rPr lang="en-US" altLang="en-US" b="1"/>
              <a:t>Example:</a:t>
            </a:r>
            <a:r>
              <a:rPr lang="en-US" altLang="en-US"/>
              <a:t> In the diagram below we would like to represent the use cases for a camera. Suppose we choose "Open Shutter", "Flash", and "Close Shutter" as the top-level use cases. Certainly these are all behaviors that a camera has, but no photographer would ever pick up their camera, open the shutter, and then put it down, satisfied with their photographic session for the day. The crucial thing to realize is that these behaviors are not done in isolation, but are rather a </a:t>
            </a:r>
            <a:r>
              <a:rPr lang="en-US" altLang="en-US" b="1"/>
              <a:t>part</a:t>
            </a:r>
            <a:r>
              <a:rPr lang="en-US" altLang="en-US"/>
              <a:t> of a more high-level use case, "Take Picture". (Note that it does make sense for a photographer to "Take Picture" just once during a session with their camera.) </a:t>
            </a:r>
            <a:br>
              <a:rPr lang="en-US" altLang="en-US"/>
            </a:b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US" altLang="en-US"/>
              <a:t>Chapter 1 - The Context of Systems Analysis And Design Methods</a:t>
            </a:r>
          </a:p>
        </p:txBody>
      </p:sp>
      <p:sp>
        <p:nvSpPr>
          <p:cNvPr id="5" name="Rectangle 9"/>
          <p:cNvSpPr>
            <a:spLocks noGrp="1" noChangeArrowheads="1"/>
          </p:cNvSpPr>
          <p:nvPr>
            <p:ph type="sldNum" sz="quarter" idx="5"/>
          </p:nvPr>
        </p:nvSpPr>
        <p:spPr>
          <a:ln/>
        </p:spPr>
        <p:txBody>
          <a:bodyPr/>
          <a:lstStyle/>
          <a:p>
            <a:fld id="{D8626ADD-8A52-4357-AE6B-E62F0D2D811E}" type="slidenum">
              <a:rPr lang="en-US" altLang="en-US"/>
              <a:pPr/>
              <a:t>14</a:t>
            </a:fld>
            <a:endParaRPr lang="en-US" altLang="en-US"/>
          </a:p>
        </p:txBody>
      </p:sp>
      <p:sp>
        <p:nvSpPr>
          <p:cNvPr id="346114" name="Rectangle 2"/>
          <p:cNvSpPr>
            <a:spLocks noChangeArrowheads="1" noTextEdit="1"/>
          </p:cNvSpPr>
          <p:nvPr>
            <p:ph type="sldImg"/>
          </p:nvPr>
        </p:nvSpPr>
        <p:spPr>
          <a:ln/>
        </p:spPr>
      </p:sp>
      <p:sp>
        <p:nvSpPr>
          <p:cNvPr id="346115" name="Rectangle 3"/>
          <p:cNvSpPr>
            <a:spLocks noGrp="1" noChangeArrowheads="1"/>
          </p:cNvSpPr>
          <p:nvPr>
            <p:ph type="body" idx="1"/>
          </p:nvPr>
        </p:nvSpPr>
        <p:spPr/>
        <p:txBody>
          <a:bodyPr/>
          <a:lstStyle/>
          <a:p>
            <a:r>
              <a:rPr lang="en-US" altLang="en-US" b="1"/>
              <a:t>The actors in my diagram have interactions. How do I represent them?</a:t>
            </a:r>
          </a:p>
          <a:p>
            <a:r>
              <a:rPr lang="en-US" altLang="en-US"/>
              <a:t>If there are interactions between the actors in your system, you cannot represent those interactions on the same diagram as your system. What you can do instead is draw a separate UCD, treating one of the actors itself as a system, and your original system (along with the other actors) as actors on this new diagram. </a:t>
            </a:r>
            <a:br>
              <a:rPr lang="en-US" altLang="en-US"/>
            </a:br>
            <a:r>
              <a:rPr lang="en-US" altLang="en-US"/>
              <a:t/>
            </a:r>
            <a:br>
              <a:rPr lang="en-US" altLang="en-US"/>
            </a:br>
            <a:r>
              <a:rPr lang="en-US" altLang="en-US" b="1"/>
              <a:t>Example:</a:t>
            </a:r>
            <a:r>
              <a:rPr lang="en-US" altLang="en-US"/>
              <a:t> Suppose you wanted to diagram the interactions between a user, a web browser, and the server it contacts. Since you can only have one system on the diagram, you must choose one of the obvious "systems", such as the server. You might then be tempted to draw interaction lines between the actors, but this is a problem because it isn't clear what the interaction means, so it isn't helpful to show it here. A more useful solution would be to draw two diagrams, showing all of the interactions, as below. </a:t>
            </a:r>
            <a:br>
              <a:rPr lang="en-US" altLang="en-US"/>
            </a:b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US" altLang="en-US"/>
              <a:t>Chapter 1 - The Context of Systems Analysis And Design Methods</a:t>
            </a:r>
          </a:p>
        </p:txBody>
      </p:sp>
      <p:sp>
        <p:nvSpPr>
          <p:cNvPr id="5" name="Rectangle 9"/>
          <p:cNvSpPr>
            <a:spLocks noGrp="1" noChangeArrowheads="1"/>
          </p:cNvSpPr>
          <p:nvPr>
            <p:ph type="sldNum" sz="quarter" idx="5"/>
          </p:nvPr>
        </p:nvSpPr>
        <p:spPr>
          <a:ln/>
        </p:spPr>
        <p:txBody>
          <a:bodyPr/>
          <a:lstStyle/>
          <a:p>
            <a:fld id="{C1AD14BE-05E2-4A84-A4AD-CE9A96B321C1}" type="slidenum">
              <a:rPr lang="en-US" altLang="en-US"/>
              <a:pPr/>
              <a:t>15</a:t>
            </a:fld>
            <a:endParaRPr lang="en-US" altLang="en-US"/>
          </a:p>
        </p:txBody>
      </p:sp>
      <p:sp>
        <p:nvSpPr>
          <p:cNvPr id="350210" name="Rectangle 2"/>
          <p:cNvSpPr>
            <a:spLocks noChangeArrowheads="1" noTextEdit="1"/>
          </p:cNvSpPr>
          <p:nvPr>
            <p:ph type="sldImg"/>
          </p:nvPr>
        </p:nvSpPr>
        <p:spPr>
          <a:ln/>
        </p:spPr>
      </p:sp>
      <p:sp>
        <p:nvSpPr>
          <p:cNvPr id="350211" name="Rectangle 3"/>
          <p:cNvSpPr>
            <a:spLocks noGrp="1" noChangeArrowheads="1"/>
          </p:cNvSpPr>
          <p:nvPr>
            <p:ph type="body" idx="1"/>
          </p:nvPr>
        </p:nvSpPr>
        <p:spPr/>
        <p:txBody>
          <a:bodyPr/>
          <a:lstStyle/>
          <a:p>
            <a:r>
              <a:rPr lang="en-US" altLang="en-US" b="1"/>
              <a:t>When do I use the </a:t>
            </a:r>
            <a:r>
              <a:rPr lang="en-US" altLang="en-US" b="1" i="1"/>
              <a:t>uses</a:t>
            </a:r>
            <a:r>
              <a:rPr lang="en-US" altLang="en-US" b="1"/>
              <a:t> arrow?</a:t>
            </a:r>
          </a:p>
          <a:p>
            <a:r>
              <a:rPr lang="en-US" altLang="en-US"/>
              <a:t>The </a:t>
            </a:r>
            <a:r>
              <a:rPr lang="en-US" altLang="en-US" i="1"/>
              <a:t>uses arrow</a:t>
            </a:r>
            <a:r>
              <a:rPr lang="en-US" altLang="en-US"/>
              <a:t> (or </a:t>
            </a:r>
            <a:r>
              <a:rPr lang="en-US" altLang="en-US" i="1"/>
              <a:t>uses edge</a:t>
            </a:r>
            <a:r>
              <a:rPr lang="en-US" altLang="en-US"/>
              <a:t> as it would be called in traditional graph thoery) is drawn from a use case X to another use case Y to indicate that </a:t>
            </a:r>
            <a:r>
              <a:rPr lang="en-US" altLang="en-US" i="1"/>
              <a:t>the process of doing X always involves doing Y at least once</a:t>
            </a:r>
            <a:r>
              <a:rPr lang="en-US" altLang="en-US"/>
              <a:t> (although it may involve doing it many times, "at least once" is the only relationship guaranteed by this symbol.) This symbol can be referred to as an </a:t>
            </a:r>
            <a:r>
              <a:rPr lang="en-US" altLang="en-US" i="1"/>
              <a:t>aggregation</a:t>
            </a:r>
            <a:r>
              <a:rPr lang="en-US" altLang="en-US"/>
              <a:t> operator, because it indicates that a given use case is an aggregate (made up of parts) whose components are the use cases that it uses. If a certain use case </a:t>
            </a:r>
            <a:r>
              <a:rPr lang="en-US" altLang="en-US" i="1"/>
              <a:t>uses</a:t>
            </a:r>
            <a:r>
              <a:rPr lang="en-US" altLang="en-US"/>
              <a:t> several others, that means that all of the component use cases must be completed in the process of completing the aggregate use case, although there is no specification in UCDs of the order in which these are completed. A brief, mnemonic way to think about the uses arrow is that it it can be read X uses Y means that "X </a:t>
            </a:r>
            <a:r>
              <a:rPr lang="en-US" altLang="en-US" i="1"/>
              <a:t>has a</a:t>
            </a:r>
            <a:r>
              <a:rPr lang="en-US" altLang="en-US"/>
              <a:t> Y" as part of it's behavior. </a:t>
            </a:r>
            <a:br>
              <a:rPr lang="en-US" altLang="en-US"/>
            </a:br>
            <a:r>
              <a:rPr lang="en-US" altLang="en-US"/>
              <a:t/>
            </a:r>
            <a:br>
              <a:rPr lang="en-US" altLang="en-US"/>
            </a:br>
            <a:r>
              <a:rPr lang="en-US" altLang="en-US" b="1"/>
              <a:t>Example:</a:t>
            </a:r>
            <a:r>
              <a:rPr lang="en-US" altLang="en-US"/>
              <a:t> Suppose you wanted to add detail to the diagram shown below, representing an airline reservation system. First, you would create a separate diagram for the top-level services, and then you would add new use cases that make up the top-level ones. There is a uses edge from "Check in Passenger" to "Weigh Luggage" and from "Check in Passenger" to "Assign Seat"; this indicates that </a:t>
            </a:r>
            <a:r>
              <a:rPr lang="en-US" altLang="en-US" i="1"/>
              <a:t>in order to Check in a Passenger, Luggage must be Weighed and a Seat must be Assigned.</a:t>
            </a:r>
            <a:r>
              <a:rPr lang="en-US" altLang="en-US"/>
              <a:t> Similarly, the diagram indicates that in order to add a reservation to the system, the available space must be checked and the passenger's information must be recorded. You could imagine breaking these use cases down further to show more detail. </a:t>
            </a:r>
            <a:br>
              <a:rPr lang="en-US" altLang="en-US"/>
            </a:b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US" altLang="en-US"/>
              <a:t>Chapter 1 - The Context of Systems Analysis And Design Methods</a:t>
            </a:r>
          </a:p>
        </p:txBody>
      </p:sp>
      <p:sp>
        <p:nvSpPr>
          <p:cNvPr id="5" name="Rectangle 9"/>
          <p:cNvSpPr>
            <a:spLocks noGrp="1" noChangeArrowheads="1"/>
          </p:cNvSpPr>
          <p:nvPr>
            <p:ph type="sldNum" sz="quarter" idx="5"/>
          </p:nvPr>
        </p:nvSpPr>
        <p:spPr>
          <a:ln/>
        </p:spPr>
        <p:txBody>
          <a:bodyPr/>
          <a:lstStyle/>
          <a:p>
            <a:fld id="{F867FB0E-617F-439D-9C52-6A88A413F04D}" type="slidenum">
              <a:rPr lang="en-US" altLang="en-US"/>
              <a:pPr/>
              <a:t>16</a:t>
            </a:fld>
            <a:endParaRPr lang="en-US" altLang="en-US"/>
          </a:p>
        </p:txBody>
      </p:sp>
      <p:sp>
        <p:nvSpPr>
          <p:cNvPr id="352258" name="Rectangle 2"/>
          <p:cNvSpPr>
            <a:spLocks noChangeArrowheads="1" noTextEdit="1"/>
          </p:cNvSpPr>
          <p:nvPr>
            <p:ph type="sldImg"/>
          </p:nvPr>
        </p:nvSpPr>
        <p:spPr>
          <a:ln/>
        </p:spPr>
      </p:sp>
      <p:sp>
        <p:nvSpPr>
          <p:cNvPr id="352259" name="Rectangle 3"/>
          <p:cNvSpPr>
            <a:spLocks noGrp="1" noChangeArrowheads="1"/>
          </p:cNvSpPr>
          <p:nvPr>
            <p:ph type="body" idx="1"/>
          </p:nvPr>
        </p:nvSpPr>
        <p:spPr/>
        <p:txBody>
          <a:bodyPr/>
          <a:lstStyle/>
          <a:p>
            <a:r>
              <a:rPr lang="en-US" altLang="en-US" b="1"/>
              <a:t>When do I use the </a:t>
            </a:r>
            <a:r>
              <a:rPr lang="en-US" altLang="en-US" b="1" i="1"/>
              <a:t>extends</a:t>
            </a:r>
            <a:r>
              <a:rPr lang="en-US" altLang="en-US" b="1"/>
              <a:t> arrow?</a:t>
            </a:r>
          </a:p>
          <a:p>
            <a:r>
              <a:rPr lang="en-US" altLang="en-US"/>
              <a:t>The </a:t>
            </a:r>
            <a:r>
              <a:rPr lang="en-US" altLang="en-US" i="1"/>
              <a:t>extends arrow</a:t>
            </a:r>
            <a:r>
              <a:rPr lang="en-US" altLang="en-US"/>
              <a:t> (or </a:t>
            </a:r>
            <a:r>
              <a:rPr lang="en-US" altLang="en-US" i="1"/>
              <a:t>extends edge</a:t>
            </a:r>
            <a:r>
              <a:rPr lang="en-US" altLang="en-US"/>
              <a:t>) is drawn from a use case X to a use case Y to indicate that the process X is a special case behavior of the same type as the more general process Y. You would use this in situations where your system has a number of use cases (processes) that all have some subtasks in common, but each one has something different about it that makes it impossible for you to just lump them all together into the same use case. </a:t>
            </a:r>
            <a:br>
              <a:rPr lang="en-US" altLang="en-US"/>
            </a:br>
            <a:r>
              <a:rPr lang="en-US" altLang="en-US"/>
              <a:t/>
            </a:r>
            <a:br>
              <a:rPr lang="en-US" altLang="en-US"/>
            </a:br>
            <a:r>
              <a:rPr lang="en-US" altLang="en-US" b="1"/>
              <a:t>Example:</a:t>
            </a:r>
            <a:r>
              <a:rPr lang="en-US" altLang="en-US"/>
              <a:t> Suppose you wanted to add detail to the diagram shown below, representing an airline reservation system. Specifically, what you would like to show is that not all of the seats aboard the airplane are exactly alike (some window and some aisle seats), and sometimes passengers will express a preference for one of these types of seats but not the other. But of course, they cannot just be given their preference right away, because the seat they want might not be available. Therefore, the process of assigning a window seat involves checking for the availability of window seats, whereas the process of assigning an aisle seat involves checking for the availability of aisle seats. But even though these processes are different, they are quite similar in a number of other ways, so it doesn't make sense to ignore their similarities. Fortunately, UML lets us have both: we write that assigning these two types of seats are different processes, but they are similar in that </a:t>
            </a:r>
            <a:r>
              <a:rPr lang="en-US" altLang="en-US" i="1"/>
              <a:t>both processes </a:t>
            </a:r>
            <a:r>
              <a:rPr lang="en-US" altLang="en-US" b="1" i="1"/>
              <a:t>extend</a:t>
            </a:r>
            <a:r>
              <a:rPr lang="en-US" altLang="en-US" i="1"/>
              <a:t> a common, more general process (assigning seats.)</a:t>
            </a:r>
            <a:r>
              <a:rPr lang="en-US" altLang="en-US"/>
              <a:t> </a:t>
            </a:r>
            <a:br>
              <a:rPr lang="en-US" altLang="en-US"/>
            </a:b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US" altLang="en-US"/>
              <a:t>Chapter 1 - The Context of Systems Analysis And Design Methods</a:t>
            </a:r>
          </a:p>
        </p:txBody>
      </p:sp>
      <p:sp>
        <p:nvSpPr>
          <p:cNvPr id="5" name="Rectangle 9"/>
          <p:cNvSpPr>
            <a:spLocks noGrp="1" noChangeArrowheads="1"/>
          </p:cNvSpPr>
          <p:nvPr>
            <p:ph type="sldNum" sz="quarter" idx="5"/>
          </p:nvPr>
        </p:nvSpPr>
        <p:spPr>
          <a:ln/>
        </p:spPr>
        <p:txBody>
          <a:bodyPr/>
          <a:lstStyle/>
          <a:p>
            <a:fld id="{017D0648-3EC0-4E17-ADF1-6FFF5882F3FD}" type="slidenum">
              <a:rPr lang="en-US" altLang="en-US"/>
              <a:pPr/>
              <a:t>17</a:t>
            </a:fld>
            <a:endParaRPr lang="en-US" altLang="en-US"/>
          </a:p>
        </p:txBody>
      </p:sp>
      <p:sp>
        <p:nvSpPr>
          <p:cNvPr id="354306" name="Rectangle 2"/>
          <p:cNvSpPr>
            <a:spLocks noChangeArrowheads="1" noTextEdit="1"/>
          </p:cNvSpPr>
          <p:nvPr>
            <p:ph type="sldImg"/>
          </p:nvPr>
        </p:nvSpPr>
        <p:spPr>
          <a:ln/>
        </p:spPr>
      </p:sp>
      <p:sp>
        <p:nvSpPr>
          <p:cNvPr id="354307" name="Rectangle 3"/>
          <p:cNvSpPr>
            <a:spLocks noGrp="1" noChangeArrowheads="1"/>
          </p:cNvSpPr>
          <p:nvPr>
            <p:ph type="body" idx="1"/>
          </p:nvPr>
        </p:nvSpPr>
        <p:spPr/>
        <p:txBody>
          <a:bodyPr/>
          <a:lstStyle/>
          <a:p>
            <a:r>
              <a:rPr lang="en-US" altLang="en-US" b="1"/>
              <a:t>What is the difference between </a:t>
            </a:r>
            <a:r>
              <a:rPr lang="en-US" altLang="en-US" b="1" i="1"/>
              <a:t>uses</a:t>
            </a:r>
            <a:r>
              <a:rPr lang="en-US" altLang="en-US" b="1"/>
              <a:t> and </a:t>
            </a:r>
            <a:r>
              <a:rPr lang="en-US" altLang="en-US" b="1" i="1"/>
              <a:t>extends</a:t>
            </a:r>
            <a:r>
              <a:rPr lang="en-US" altLang="en-US" b="1"/>
              <a:t>?</a:t>
            </a:r>
          </a:p>
          <a:p>
            <a:r>
              <a:rPr lang="en-US" altLang="en-US"/>
              <a:t>Probably the best way to think about these diagram elements is as follows: </a:t>
            </a:r>
            <a:br>
              <a:rPr lang="en-US" altLang="en-US"/>
            </a:br>
            <a:r>
              <a:rPr lang="en-US" altLang="en-US"/>
              <a:t/>
            </a:r>
            <a:br>
              <a:rPr lang="en-US" altLang="en-US"/>
            </a:br>
            <a:r>
              <a:rPr lang="en-US" altLang="en-US"/>
              <a:t>- "X </a:t>
            </a:r>
            <a:r>
              <a:rPr lang="en-US" altLang="en-US" i="1"/>
              <a:t>uses</a:t>
            </a:r>
            <a:r>
              <a:rPr lang="en-US" altLang="en-US"/>
              <a:t> Y" indicates that the task "X" </a:t>
            </a:r>
            <a:r>
              <a:rPr lang="en-US" altLang="en-US" b="1"/>
              <a:t>has a</a:t>
            </a:r>
            <a:r>
              <a:rPr lang="en-US" altLang="en-US"/>
              <a:t> subtask "Y"; that is, in the process of completing task "X", task "Y" will be completed at least once. </a:t>
            </a:r>
            <a:br>
              <a:rPr lang="en-US" altLang="en-US"/>
            </a:br>
            <a:r>
              <a:rPr lang="en-US" altLang="en-US"/>
              <a:t/>
            </a:r>
            <a:br>
              <a:rPr lang="en-US" altLang="en-US"/>
            </a:br>
            <a:r>
              <a:rPr lang="en-US" altLang="en-US"/>
              <a:t>- "X </a:t>
            </a:r>
            <a:r>
              <a:rPr lang="en-US" altLang="en-US" i="1"/>
              <a:t>extends</a:t>
            </a:r>
            <a:r>
              <a:rPr lang="en-US" altLang="en-US"/>
              <a:t> Y" indecates that "X" </a:t>
            </a:r>
            <a:r>
              <a:rPr lang="en-US" altLang="en-US" b="1"/>
              <a:t>is a</a:t>
            </a:r>
            <a:r>
              <a:rPr lang="en-US" altLang="en-US"/>
              <a:t> task fo the same type as "Y", but "X" is a special, more specific case of doing "Y". That is, doing X is a lot like doing Y, but X has a few extra processes to it that go above and beyond the things that must be done in order to complete Y. </a:t>
            </a:r>
            <a:br>
              <a:rPr lang="en-US" altLang="en-US"/>
            </a:br>
            <a:r>
              <a:rPr lang="en-US" altLang="en-US"/>
              <a:t/>
            </a:r>
            <a:br>
              <a:rPr lang="en-US" altLang="en-US"/>
            </a:br>
            <a:r>
              <a:rPr lang="en-US" altLang="en-US" b="1"/>
              <a:t>Example:</a:t>
            </a:r>
            <a:r>
              <a:rPr lang="en-US" altLang="en-US"/>
              <a:t>indicates that inorder to successfully "Check-in", you must "Weigh luggage" and "Assign a seat", some number of times, in some order. The key, though, is that all UCs used by a use case MUST BE DONE before that use case be considered to be complete. Once you realize that there are several types of seat assignment, you might be tempted to draw a diagram using the </a:t>
            </a:r>
            <a:r>
              <a:rPr lang="en-US" altLang="en-US" i="1"/>
              <a:t>uses</a:t>
            </a:r>
            <a:r>
              <a:rPr lang="en-US" altLang="en-US"/>
              <a:t> edge like the one below, but this doesn't make sense: This diagram says that in order to assign a seat you must assign both a window seat AND an aisle seat to the passenger. Never fear, however; this situation is correctly handled by the </a:t>
            </a:r>
            <a:r>
              <a:rPr lang="en-US" altLang="en-US" b="1"/>
              <a:t>extends</a:t>
            </a:r>
            <a:r>
              <a:rPr lang="en-US" altLang="en-US"/>
              <a:t> relationship. Using the </a:t>
            </a:r>
            <a:r>
              <a:rPr lang="en-US" altLang="en-US" b="1"/>
              <a:t>extends</a:t>
            </a:r>
            <a:r>
              <a:rPr lang="en-US" altLang="en-US"/>
              <a:t> relationship (as shown in the following diagram), we can express that </a:t>
            </a:r>
            <a:r>
              <a:rPr lang="en-US" altLang="en-US" i="1"/>
              <a:t>there are two ways to assign a seat: assigning a window seat and assigning an aisle seat, but only one need be completed in the process of assigning the passenger a seat.</a:t>
            </a:r>
            <a:r>
              <a:rPr lang="en-US" altLang="en-US"/>
              <a:t> </a:t>
            </a:r>
            <a:br>
              <a:rPr lang="en-US" altLang="en-US"/>
            </a:b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Tree>
    <p:extLst>
      <p:ext uri="{BB962C8B-B14F-4D97-AF65-F5344CB8AC3E}">
        <p14:creationId xmlns:p14="http://schemas.microsoft.com/office/powerpoint/2010/main" val="3293935601"/>
      </p:ext>
    </p:extLst>
  </p:cSld>
  <p:clrMapOvr>
    <a:masterClrMapping/>
  </p:clrMapOvr>
  <p:transition>
    <p:strip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74541007"/>
      </p:ext>
    </p:extLst>
  </p:cSld>
  <p:clrMapOvr>
    <a:masterClrMapping/>
  </p:clrMapOvr>
  <p:transition>
    <p:strip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228600"/>
            <a:ext cx="2152650" cy="62198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533400" y="228600"/>
            <a:ext cx="6305550" cy="6219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4053710029"/>
      </p:ext>
    </p:extLst>
  </p:cSld>
  <p:clrMapOvr>
    <a:masterClrMapping/>
  </p:clrMapOvr>
  <p:transition>
    <p:strip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685800"/>
          </a:xfrm>
        </p:spPr>
        <p:txBody>
          <a:bodyPr/>
          <a:lstStyle/>
          <a:p>
            <a:r>
              <a:rPr lang="en-US"/>
              <a:t>Click to edit Master title style</a:t>
            </a:r>
            <a:endParaRPr lang="de-DE"/>
          </a:p>
        </p:txBody>
      </p:sp>
      <p:sp>
        <p:nvSpPr>
          <p:cNvPr id="3" name="Content Placeholder 2"/>
          <p:cNvSpPr>
            <a:spLocks noGrp="1"/>
          </p:cNvSpPr>
          <p:nvPr>
            <p:ph sz="half" idx="1"/>
          </p:nvPr>
        </p:nvSpPr>
        <p:spPr>
          <a:xfrm>
            <a:off x="457200" y="1598613"/>
            <a:ext cx="8229600" cy="2071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457200" y="3822700"/>
            <a:ext cx="8229600" cy="2071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Slide Number Placeholder 4"/>
          <p:cNvSpPr>
            <a:spLocks noGrp="1"/>
          </p:cNvSpPr>
          <p:nvPr>
            <p:ph type="sldNum" sz="quarter" idx="10"/>
          </p:nvPr>
        </p:nvSpPr>
        <p:spPr>
          <a:xfrm>
            <a:off x="152400" y="6629400"/>
            <a:ext cx="1905000" cy="228600"/>
          </a:xfrm>
          <a:prstGeom prst="rect">
            <a:avLst/>
          </a:prstGeom>
        </p:spPr>
        <p:txBody>
          <a:bodyPr/>
          <a:lstStyle>
            <a:lvl1pPr>
              <a:defRPr/>
            </a:lvl1pPr>
          </a:lstStyle>
          <a:p>
            <a:fld id="{3DCC1889-F6C5-4C48-909C-4965240C199D}" type="slidenum">
              <a:rPr lang="en-US" altLang="en-US"/>
              <a:pPr/>
              <a:t>‹#›</a:t>
            </a:fld>
            <a:endParaRPr lang="en-US" altLang="en-US"/>
          </a:p>
        </p:txBody>
      </p:sp>
    </p:spTree>
    <p:extLst>
      <p:ext uri="{BB962C8B-B14F-4D97-AF65-F5344CB8AC3E}">
        <p14:creationId xmlns:p14="http://schemas.microsoft.com/office/powerpoint/2010/main" val="2981917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800574965"/>
      </p:ext>
    </p:extLst>
  </p:cSld>
  <p:clrMapOvr>
    <a:masterClrMapping/>
  </p:clrMapOvr>
  <p:transition>
    <p:strip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72557476"/>
      </p:ext>
    </p:extLst>
  </p:cSld>
  <p:clrMapOvr>
    <a:masterClrMapping/>
  </p:clrMapOvr>
  <p:transition>
    <p:strip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533400" y="914400"/>
            <a:ext cx="4105275" cy="553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791075" y="914400"/>
            <a:ext cx="4106863" cy="553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880636586"/>
      </p:ext>
    </p:extLst>
  </p:cSld>
  <p:clrMapOvr>
    <a:masterClrMapping/>
  </p:clrMapOvr>
  <p:transition>
    <p:strip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630093314"/>
      </p:ext>
    </p:extLst>
  </p:cSld>
  <p:clrMapOvr>
    <a:masterClrMapping/>
  </p:clrMapOvr>
  <p:transition>
    <p:strip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796305464"/>
      </p:ext>
    </p:extLst>
  </p:cSld>
  <p:clrMapOvr>
    <a:masterClrMapping/>
  </p:clrMapOvr>
  <p:transition>
    <p:strip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67039"/>
      </p:ext>
    </p:extLst>
  </p:cSld>
  <p:clrMapOvr>
    <a:masterClrMapping/>
  </p:clrMapOvr>
  <p:transition>
    <p:strip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1596829"/>
      </p:ext>
    </p:extLst>
  </p:cSld>
  <p:clrMapOvr>
    <a:masterClrMapping/>
  </p:clrMapOvr>
  <p:transition>
    <p:strip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30510079"/>
      </p:ext>
    </p:extLst>
  </p:cSld>
  <p:clrMapOvr>
    <a:masterClrMapping/>
  </p:clrMapOvr>
  <p:transition>
    <p:strip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0" y="685800"/>
            <a:ext cx="9144000" cy="5829300"/>
          </a:xfrm>
          <a:prstGeom prst="rect">
            <a:avLst/>
          </a:prstGeom>
          <a:solidFill>
            <a:srgbClr val="B7C3C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523" name="Rectangle 3"/>
          <p:cNvSpPr>
            <a:spLocks noChangeArrowheads="1"/>
          </p:cNvSpPr>
          <p:nvPr/>
        </p:nvSpPr>
        <p:spPr bwMode="auto">
          <a:xfrm>
            <a:off x="0" y="6461125"/>
            <a:ext cx="9144000" cy="392113"/>
          </a:xfrm>
          <a:prstGeom prst="rect">
            <a:avLst/>
          </a:prstGeom>
          <a:gradFill rotWithShape="0">
            <a:gsLst>
              <a:gs pos="0">
                <a:srgbClr val="B7C3CD"/>
              </a:gs>
              <a:gs pos="100000">
                <a:srgbClr val="B7C3CD">
                  <a:gamma/>
                  <a:tint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524" name="Rectangle 4"/>
          <p:cNvSpPr>
            <a:spLocks noChangeArrowheads="1"/>
          </p:cNvSpPr>
          <p:nvPr/>
        </p:nvSpPr>
        <p:spPr bwMode="auto">
          <a:xfrm>
            <a:off x="0" y="0"/>
            <a:ext cx="9144000" cy="350838"/>
          </a:xfrm>
          <a:prstGeom prst="rect">
            <a:avLst/>
          </a:prstGeom>
          <a:gradFill rotWithShape="0">
            <a:gsLst>
              <a:gs pos="0">
                <a:srgbClr val="B7C3CD">
                  <a:gamma/>
                  <a:tint val="0"/>
                  <a:invGamma/>
                </a:srgbClr>
              </a:gs>
              <a:gs pos="100000">
                <a:srgbClr val="B7C3C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en-US" b="0"/>
          </a:p>
        </p:txBody>
      </p:sp>
      <p:sp>
        <p:nvSpPr>
          <p:cNvPr id="235525" name="Rectangle 5"/>
          <p:cNvSpPr>
            <a:spLocks noChangeArrowheads="1"/>
          </p:cNvSpPr>
          <p:nvPr/>
        </p:nvSpPr>
        <p:spPr bwMode="auto">
          <a:xfrm>
            <a:off x="0" y="228600"/>
            <a:ext cx="9144000" cy="533400"/>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526" name="Rectangle 6"/>
          <p:cNvSpPr>
            <a:spLocks noGrp="1" noChangeArrowheads="1"/>
          </p:cNvSpPr>
          <p:nvPr>
            <p:ph type="title"/>
          </p:nvPr>
        </p:nvSpPr>
        <p:spPr bwMode="auto">
          <a:xfrm>
            <a:off x="533400" y="228600"/>
            <a:ext cx="8610600" cy="533400"/>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27" name="Rectangle 7"/>
          <p:cNvSpPr>
            <a:spLocks noGrp="1" noChangeArrowheads="1"/>
          </p:cNvSpPr>
          <p:nvPr>
            <p:ph type="body" idx="1"/>
          </p:nvPr>
        </p:nvSpPr>
        <p:spPr bwMode="auto">
          <a:xfrm>
            <a:off x="533400" y="914400"/>
            <a:ext cx="8364538"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28" name="Text Box 8"/>
          <p:cNvSpPr txBox="1">
            <a:spLocks noChangeArrowheads="1"/>
          </p:cNvSpPr>
          <p:nvPr/>
        </p:nvSpPr>
        <p:spPr bwMode="auto">
          <a:xfrm>
            <a:off x="-57150" y="6613525"/>
            <a:ext cx="1281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i="1">
                <a:solidFill>
                  <a:srgbClr val="3F3070"/>
                </a:solidFill>
                <a:latin typeface="Book Antiqua" pitchFamily="18" charset="0"/>
              </a:rPr>
              <a:t>Ond</a:t>
            </a:r>
            <a:r>
              <a:rPr lang="cs-CZ" altLang="en-US" sz="1400" i="1">
                <a:solidFill>
                  <a:srgbClr val="3F3070"/>
                </a:solidFill>
                <a:latin typeface="Book Antiqua" pitchFamily="18" charset="0"/>
              </a:rPr>
              <a:t>řej Přibyl</a:t>
            </a:r>
            <a:endParaRPr lang="en-US" altLang="en-US" sz="1400" i="1">
              <a:solidFill>
                <a:srgbClr val="3F3070"/>
              </a:solidFill>
              <a:latin typeface="Book Antiqua" pitchFamily="18" charset="0"/>
            </a:endParaRPr>
          </a:p>
        </p:txBody>
      </p:sp>
      <p:sp>
        <p:nvSpPr>
          <p:cNvPr id="235529" name="Text Box 9"/>
          <p:cNvSpPr txBox="1">
            <a:spLocks noChangeArrowheads="1"/>
          </p:cNvSpPr>
          <p:nvPr/>
        </p:nvSpPr>
        <p:spPr bwMode="auto">
          <a:xfrm>
            <a:off x="6129338" y="6618288"/>
            <a:ext cx="29384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cs-CZ" altLang="en-US" sz="1200" i="1">
                <a:solidFill>
                  <a:srgbClr val="3F3070"/>
                </a:solidFill>
                <a:latin typeface="Book Antiqua" pitchFamily="18" charset="0"/>
              </a:rPr>
              <a:t>Faculty of Transportation Sciences, </a:t>
            </a:r>
            <a:r>
              <a:rPr lang="en-US" altLang="en-US" sz="1200" i="1">
                <a:solidFill>
                  <a:srgbClr val="3F3070"/>
                </a:solidFill>
                <a:latin typeface="Book Antiqua" pitchFamily="18" charset="0"/>
              </a:rPr>
              <a:t>CTU</a:t>
            </a:r>
          </a:p>
        </p:txBody>
      </p:sp>
      <p:sp>
        <p:nvSpPr>
          <p:cNvPr id="235531" name="Text Box 11"/>
          <p:cNvSpPr txBox="1">
            <a:spLocks noChangeArrowheads="1"/>
          </p:cNvSpPr>
          <p:nvPr/>
        </p:nvSpPr>
        <p:spPr bwMode="auto">
          <a:xfrm>
            <a:off x="-76200" y="-57150"/>
            <a:ext cx="2076450" cy="274638"/>
          </a:xfrm>
          <a:prstGeom prst="rect">
            <a:avLst/>
          </a:prstGeom>
          <a:noFill/>
          <a:ln>
            <a:noFill/>
          </a:ln>
          <a:effectLst/>
          <a:extLst>
            <a:ext uri="{909E8E84-426E-40DD-AFC4-6F175D3DCCD1}">
              <a14:hiddenFill xmlns:a14="http://schemas.microsoft.com/office/drawing/2010/main">
                <a:solidFill>
                  <a:srgbClr val="114FF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solidFill>
                  <a:srgbClr val="5294A6"/>
                </a:solidFill>
                <a:latin typeface="Arial" pitchFamily="34" charset="0"/>
              </a:rPr>
              <a:t>DESIGN OF ITS SYSTEMS</a:t>
            </a:r>
            <a:endParaRPr lang="en-US" altLang="en-US">
              <a:solidFill>
                <a:srgbClr val="5294A6"/>
              </a:solidFill>
            </a:endParaRPr>
          </a:p>
        </p:txBody>
      </p:sp>
      <p:sp>
        <p:nvSpPr>
          <p:cNvPr id="235533" name="Text Box 13"/>
          <p:cNvSpPr txBox="1">
            <a:spLocks noChangeArrowheads="1"/>
          </p:cNvSpPr>
          <p:nvPr/>
        </p:nvSpPr>
        <p:spPr bwMode="auto">
          <a:xfrm>
            <a:off x="7845425" y="-26988"/>
            <a:ext cx="13493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1200" i="1">
                <a:solidFill>
                  <a:srgbClr val="3F3070"/>
                </a:solidFill>
                <a:latin typeface="Book Antiqua" pitchFamily="18" charset="0"/>
              </a:rPr>
              <a:t>Project support 1</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p:strips/>
  </p:transition>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pitchFamily="34" charset="0"/>
        </a:defRPr>
      </a:lvl2pPr>
      <a:lvl3pPr algn="l" rtl="0" eaLnBrk="0" fontAlgn="base" hangingPunct="0">
        <a:spcBef>
          <a:spcPct val="0"/>
        </a:spcBef>
        <a:spcAft>
          <a:spcPct val="0"/>
        </a:spcAft>
        <a:defRPr sz="2400" b="1">
          <a:solidFill>
            <a:schemeClr val="bg1"/>
          </a:solidFill>
          <a:latin typeface="Arial" pitchFamily="34" charset="0"/>
        </a:defRPr>
      </a:lvl3pPr>
      <a:lvl4pPr algn="l" rtl="0" eaLnBrk="0" fontAlgn="base" hangingPunct="0">
        <a:spcBef>
          <a:spcPct val="0"/>
        </a:spcBef>
        <a:spcAft>
          <a:spcPct val="0"/>
        </a:spcAft>
        <a:defRPr sz="2400" b="1">
          <a:solidFill>
            <a:schemeClr val="bg1"/>
          </a:solidFill>
          <a:latin typeface="Arial" pitchFamily="34" charset="0"/>
        </a:defRPr>
      </a:lvl4pPr>
      <a:lvl5pPr algn="l" rtl="0" eaLnBrk="0" fontAlgn="base" hangingPunct="0">
        <a:spcBef>
          <a:spcPct val="0"/>
        </a:spcBef>
        <a:spcAft>
          <a:spcPct val="0"/>
        </a:spcAft>
        <a:defRPr sz="2400" b="1">
          <a:solidFill>
            <a:schemeClr val="bg1"/>
          </a:solidFill>
          <a:latin typeface="Arial" pitchFamily="34" charset="0"/>
        </a:defRPr>
      </a:lvl5pPr>
      <a:lvl6pPr marL="457200" algn="l" rtl="0" eaLnBrk="0" fontAlgn="base" hangingPunct="0">
        <a:spcBef>
          <a:spcPct val="0"/>
        </a:spcBef>
        <a:spcAft>
          <a:spcPct val="0"/>
        </a:spcAft>
        <a:defRPr sz="2400" b="1">
          <a:solidFill>
            <a:schemeClr val="bg1"/>
          </a:solidFill>
          <a:latin typeface="Arial" pitchFamily="34" charset="0"/>
        </a:defRPr>
      </a:lvl6pPr>
      <a:lvl7pPr marL="914400" algn="l" rtl="0" eaLnBrk="0" fontAlgn="base" hangingPunct="0">
        <a:spcBef>
          <a:spcPct val="0"/>
        </a:spcBef>
        <a:spcAft>
          <a:spcPct val="0"/>
        </a:spcAft>
        <a:defRPr sz="2400" b="1">
          <a:solidFill>
            <a:schemeClr val="bg1"/>
          </a:solidFill>
          <a:latin typeface="Arial" pitchFamily="34" charset="0"/>
        </a:defRPr>
      </a:lvl7pPr>
      <a:lvl8pPr marL="1371600" algn="l" rtl="0" eaLnBrk="0" fontAlgn="base" hangingPunct="0">
        <a:spcBef>
          <a:spcPct val="0"/>
        </a:spcBef>
        <a:spcAft>
          <a:spcPct val="0"/>
        </a:spcAft>
        <a:defRPr sz="2400" b="1">
          <a:solidFill>
            <a:schemeClr val="bg1"/>
          </a:solidFill>
          <a:latin typeface="Arial" pitchFamily="34" charset="0"/>
        </a:defRPr>
      </a:lvl8pPr>
      <a:lvl9pPr marL="1828800" algn="l" rtl="0" eaLnBrk="0" fontAlgn="base" hangingPunct="0">
        <a:spcBef>
          <a:spcPct val="0"/>
        </a:spcBef>
        <a:spcAft>
          <a:spcPct val="0"/>
        </a:spcAft>
        <a:defRPr sz="24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800">
          <a:solidFill>
            <a:srgbClr val="3F3070"/>
          </a:solidFill>
          <a:latin typeface="+mn-lt"/>
          <a:ea typeface="+mn-ea"/>
          <a:cs typeface="+mn-cs"/>
        </a:defRPr>
      </a:lvl1pPr>
      <a:lvl2pPr marL="742950" indent="-285750" algn="l" rtl="0" eaLnBrk="0" fontAlgn="base" hangingPunct="0">
        <a:spcBef>
          <a:spcPct val="20000"/>
        </a:spcBef>
        <a:spcAft>
          <a:spcPct val="0"/>
        </a:spcAft>
        <a:buChar char="–"/>
        <a:defRPr sz="2400">
          <a:solidFill>
            <a:srgbClr val="3F3070"/>
          </a:solidFill>
          <a:latin typeface="+mj-lt"/>
        </a:defRPr>
      </a:lvl2pPr>
      <a:lvl3pPr marL="1143000" indent="-228600" algn="l" rtl="0" eaLnBrk="0" fontAlgn="base" hangingPunct="0">
        <a:spcBef>
          <a:spcPct val="20000"/>
        </a:spcBef>
        <a:spcAft>
          <a:spcPct val="0"/>
        </a:spcAft>
        <a:buChar char="•"/>
        <a:defRPr sz="2000">
          <a:solidFill>
            <a:srgbClr val="3F3070"/>
          </a:solidFill>
          <a:latin typeface="+mj-lt"/>
        </a:defRPr>
      </a:lvl3pPr>
      <a:lvl4pPr marL="1600200" indent="-228600" algn="l" rtl="0" eaLnBrk="0" fontAlgn="base" hangingPunct="0">
        <a:spcBef>
          <a:spcPct val="20000"/>
        </a:spcBef>
        <a:spcAft>
          <a:spcPct val="0"/>
        </a:spcAft>
        <a:buChar char="–"/>
        <a:defRPr>
          <a:solidFill>
            <a:srgbClr val="3F3070"/>
          </a:solidFill>
          <a:latin typeface="+mj-lt"/>
        </a:defRPr>
      </a:lvl4pPr>
      <a:lvl5pPr marL="2057400" indent="-228600" algn="l" rtl="0" eaLnBrk="0" fontAlgn="base" hangingPunct="0">
        <a:spcBef>
          <a:spcPct val="20000"/>
        </a:spcBef>
        <a:spcAft>
          <a:spcPct val="0"/>
        </a:spcAft>
        <a:buChar char="»"/>
        <a:defRPr>
          <a:solidFill>
            <a:srgbClr val="3F3070"/>
          </a:solidFill>
          <a:latin typeface="+mj-lt"/>
        </a:defRPr>
      </a:lvl5pPr>
      <a:lvl6pPr marL="2514600" indent="-228600" algn="l" rtl="0" eaLnBrk="0" fontAlgn="base" hangingPunct="0">
        <a:spcBef>
          <a:spcPct val="20000"/>
        </a:spcBef>
        <a:spcAft>
          <a:spcPct val="0"/>
        </a:spcAft>
        <a:buChar char="»"/>
        <a:defRPr>
          <a:solidFill>
            <a:srgbClr val="3F3070"/>
          </a:solidFill>
          <a:latin typeface="+mj-lt"/>
        </a:defRPr>
      </a:lvl6pPr>
      <a:lvl7pPr marL="2971800" indent="-228600" algn="l" rtl="0" eaLnBrk="0" fontAlgn="base" hangingPunct="0">
        <a:spcBef>
          <a:spcPct val="20000"/>
        </a:spcBef>
        <a:spcAft>
          <a:spcPct val="0"/>
        </a:spcAft>
        <a:buChar char="»"/>
        <a:defRPr>
          <a:solidFill>
            <a:srgbClr val="3F3070"/>
          </a:solidFill>
          <a:latin typeface="+mj-lt"/>
        </a:defRPr>
      </a:lvl7pPr>
      <a:lvl8pPr marL="3429000" indent="-228600" algn="l" rtl="0" eaLnBrk="0" fontAlgn="base" hangingPunct="0">
        <a:spcBef>
          <a:spcPct val="20000"/>
        </a:spcBef>
        <a:spcAft>
          <a:spcPct val="0"/>
        </a:spcAft>
        <a:buChar char="»"/>
        <a:defRPr>
          <a:solidFill>
            <a:srgbClr val="3F3070"/>
          </a:solidFill>
          <a:latin typeface="+mj-lt"/>
        </a:defRPr>
      </a:lvl8pPr>
      <a:lvl9pPr marL="3886200" indent="-228600" algn="l" rtl="0" eaLnBrk="0" fontAlgn="base" hangingPunct="0">
        <a:spcBef>
          <a:spcPct val="20000"/>
        </a:spcBef>
        <a:spcAft>
          <a:spcPct val="0"/>
        </a:spcAft>
        <a:buChar char="»"/>
        <a:defRPr>
          <a:solidFill>
            <a:srgbClr val="3F3070"/>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hyperlink" Target="http://www.andrew.cmu.edu/course/90-754/umlucdfaq.html" TargetMode="External"/><Relationship Id="rId2" Type="http://schemas.openxmlformats.org/officeDocument/2006/relationships/hyperlink" Target="http://www.gatherspace.com/static/use_case_example.html" TargetMode="External"/><Relationship Id="rId1" Type="http://schemas.openxmlformats.org/officeDocument/2006/relationships/slideLayout" Target="../slideLayouts/slideLayout2.xml"/><Relationship Id="rId5" Type="http://schemas.openxmlformats.org/officeDocument/2006/relationships/hyperlink" Target="http://www.math-cs.gordon.edu/courses/cs211/ATMExample/UseCases.html" TargetMode="External"/><Relationship Id="rId4" Type="http://schemas.openxmlformats.org/officeDocument/2006/relationships/hyperlink" Target="http://www.objectmentor.com/resources/articles/usecases.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ChangeArrowheads="1"/>
          </p:cNvSpPr>
          <p:nvPr/>
        </p:nvSpPr>
        <p:spPr bwMode="auto">
          <a:xfrm>
            <a:off x="0" y="228600"/>
            <a:ext cx="9144000" cy="6629400"/>
          </a:xfrm>
          <a:prstGeom prst="rect">
            <a:avLst/>
          </a:prstGeom>
          <a:solidFill>
            <a:srgbClr val="B7C3C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en-US"/>
          </a:p>
        </p:txBody>
      </p:sp>
      <p:sp>
        <p:nvSpPr>
          <p:cNvPr id="228355" name="Text Box 3"/>
          <p:cNvSpPr txBox="1">
            <a:spLocks noChangeArrowheads="1"/>
          </p:cNvSpPr>
          <p:nvPr/>
        </p:nvSpPr>
        <p:spPr bwMode="auto">
          <a:xfrm>
            <a:off x="1282700" y="1765300"/>
            <a:ext cx="151923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900" b="0">
                <a:solidFill>
                  <a:srgbClr val="3F3070"/>
                </a:solidFill>
                <a:latin typeface="Arial" pitchFamily="34" charset="0"/>
              </a:rPr>
              <a:t>3</a:t>
            </a:r>
            <a:endParaRPr lang="en-US" altLang="en-US">
              <a:solidFill>
                <a:srgbClr val="3F3070"/>
              </a:solidFill>
            </a:endParaRPr>
          </a:p>
        </p:txBody>
      </p:sp>
      <p:sp>
        <p:nvSpPr>
          <p:cNvPr id="228356" name="Rectangle 4"/>
          <p:cNvSpPr>
            <a:spLocks noChangeArrowheads="1"/>
          </p:cNvSpPr>
          <p:nvPr/>
        </p:nvSpPr>
        <p:spPr bwMode="auto">
          <a:xfrm>
            <a:off x="849313" y="685800"/>
            <a:ext cx="2438400" cy="685800"/>
          </a:xfrm>
          <a:prstGeom prst="rect">
            <a:avLst/>
          </a:prstGeom>
          <a:solidFill>
            <a:srgbClr val="3F307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8357" name="Line 5"/>
          <p:cNvSpPr>
            <a:spLocks noChangeShapeType="1"/>
          </p:cNvSpPr>
          <p:nvPr/>
        </p:nvSpPr>
        <p:spPr bwMode="auto">
          <a:xfrm>
            <a:off x="0" y="6858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8358" name="Text Box 6"/>
          <p:cNvSpPr txBox="1">
            <a:spLocks noChangeArrowheads="1"/>
          </p:cNvSpPr>
          <p:nvPr/>
        </p:nvSpPr>
        <p:spPr bwMode="auto">
          <a:xfrm>
            <a:off x="738188" y="1358900"/>
            <a:ext cx="25384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rgbClr val="3F3070"/>
                </a:solidFill>
                <a:latin typeface="Arial" pitchFamily="34" charset="0"/>
              </a:rPr>
              <a:t>PROJECT SUPPORT</a:t>
            </a:r>
            <a:endParaRPr lang="en-US" altLang="en-US">
              <a:solidFill>
                <a:srgbClr val="3F3070"/>
              </a:solidFill>
            </a:endParaRPr>
          </a:p>
        </p:txBody>
      </p:sp>
      <p:sp>
        <p:nvSpPr>
          <p:cNvPr id="228359" name="Text Box 7"/>
          <p:cNvSpPr txBox="1">
            <a:spLocks noChangeArrowheads="1"/>
          </p:cNvSpPr>
          <p:nvPr/>
        </p:nvSpPr>
        <p:spPr bwMode="auto">
          <a:xfrm>
            <a:off x="4724400" y="3127375"/>
            <a:ext cx="39862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3F3070"/>
                </a:solidFill>
                <a:latin typeface="Arial" pitchFamily="34" charset="0"/>
              </a:rPr>
              <a:t>Use cases</a:t>
            </a:r>
            <a:endParaRPr lang="en-US" altLang="en-US" sz="3200">
              <a:solidFill>
                <a:srgbClr val="3F3070"/>
              </a:solidFill>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r>
              <a:rPr lang="cs-CZ" altLang="en-US"/>
              <a:t>How to prepare right Use cases</a:t>
            </a:r>
            <a:r>
              <a:rPr lang="en-US" altLang="en-US"/>
              <a:t>? Example</a:t>
            </a:r>
          </a:p>
        </p:txBody>
      </p:sp>
      <p:pic>
        <p:nvPicPr>
          <p:cNvPr id="347141" name="Picture 5" descr="drive-use-c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765175"/>
            <a:ext cx="5048250" cy="592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altLang="en-US"/>
              <a:t>Example</a:t>
            </a:r>
          </a:p>
        </p:txBody>
      </p:sp>
      <p:pic>
        <p:nvPicPr>
          <p:cNvPr id="356356" name="Picture 4"/>
          <p:cNvPicPr>
            <a:picLocks noChangeAspect="1" noChangeArrowheads="1"/>
          </p:cNvPicPr>
          <p:nvPr/>
        </p:nvPicPr>
        <p:blipFill>
          <a:blip r:embed="rId2">
            <a:extLst>
              <a:ext uri="{28A0092B-C50C-407E-A947-70E740481C1C}">
                <a14:useLocalDpi xmlns:a14="http://schemas.microsoft.com/office/drawing/2010/main" val="0"/>
              </a:ext>
            </a:extLst>
          </a:blip>
          <a:srcRect l="8078" t="36980" r="25458" b="15784"/>
          <a:stretch>
            <a:fillRect/>
          </a:stretch>
        </p:blipFill>
        <p:spPr bwMode="auto">
          <a:xfrm>
            <a:off x="323850" y="1916113"/>
            <a:ext cx="8208963" cy="399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r>
              <a:rPr lang="en-US" altLang="en-US"/>
              <a:t>Example</a:t>
            </a:r>
          </a:p>
        </p:txBody>
      </p:sp>
      <p:pic>
        <p:nvPicPr>
          <p:cNvPr id="357380" name="Picture 4"/>
          <p:cNvPicPr>
            <a:picLocks noChangeAspect="1" noChangeArrowheads="1"/>
          </p:cNvPicPr>
          <p:nvPr/>
        </p:nvPicPr>
        <p:blipFill>
          <a:blip r:embed="rId2">
            <a:extLst>
              <a:ext uri="{28A0092B-C50C-407E-A947-70E740481C1C}">
                <a14:useLocalDpi xmlns:a14="http://schemas.microsoft.com/office/drawing/2010/main" val="0"/>
              </a:ext>
            </a:extLst>
          </a:blip>
          <a:srcRect l="8078" t="31522" r="16946" b="8379"/>
          <a:stretch>
            <a:fillRect/>
          </a:stretch>
        </p:blipFill>
        <p:spPr bwMode="auto">
          <a:xfrm>
            <a:off x="285750" y="1587500"/>
            <a:ext cx="8534400" cy="4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r>
              <a:rPr lang="cs-CZ" altLang="en-US"/>
              <a:t>How to prepare right Use cases</a:t>
            </a:r>
            <a:r>
              <a:rPr lang="en-US" altLang="en-US"/>
              <a:t>? Example</a:t>
            </a:r>
            <a:endParaRPr lang="de-DE" altLang="en-US"/>
          </a:p>
        </p:txBody>
      </p:sp>
      <p:pic>
        <p:nvPicPr>
          <p:cNvPr id="337935" name="Picture 15" descr="cam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341438"/>
            <a:ext cx="4514850" cy="4962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r>
              <a:rPr lang="cs-CZ" altLang="en-US"/>
              <a:t>How to prepare right Use cases</a:t>
            </a:r>
            <a:r>
              <a:rPr lang="en-US" altLang="en-US"/>
              <a:t>? Example</a:t>
            </a:r>
          </a:p>
        </p:txBody>
      </p:sp>
      <p:pic>
        <p:nvPicPr>
          <p:cNvPr id="345094" name="Picture 6" descr="browser-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33375"/>
            <a:ext cx="4410075" cy="6276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r>
              <a:rPr lang="cs-CZ" altLang="en-US"/>
              <a:t>How to prepare right Use cases</a:t>
            </a:r>
            <a:r>
              <a:rPr lang="en-US" altLang="en-US"/>
              <a:t>? Example</a:t>
            </a:r>
          </a:p>
        </p:txBody>
      </p:sp>
      <p:sp>
        <p:nvSpPr>
          <p:cNvPr id="349188" name="Rectangle 4"/>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b="0"/>
              <a:t/>
            </a:r>
            <a:br>
              <a:rPr lang="en-US" altLang="en-US" b="0"/>
            </a:br>
            <a:endParaRPr lang="en-US" altLang="en-US" b="0"/>
          </a:p>
        </p:txBody>
      </p:sp>
      <p:sp>
        <p:nvSpPr>
          <p:cNvPr id="349189" name="Rectangle 5"/>
          <p:cNvSpPr>
            <a:spLocks noChangeArrowheads="1"/>
          </p:cNvSpPr>
          <p:nvPr/>
        </p:nvSpPr>
        <p:spPr bwMode="auto">
          <a:xfrm>
            <a:off x="4479925" y="3017838"/>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b="0"/>
              <a:t/>
            </a:r>
            <a:br>
              <a:rPr lang="en-US" altLang="en-US" b="0"/>
            </a:br>
            <a:endParaRPr lang="en-US" altLang="en-US" b="0"/>
          </a:p>
        </p:txBody>
      </p:sp>
      <p:pic>
        <p:nvPicPr>
          <p:cNvPr id="349191" name="Picture 7" descr="airline-u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266700"/>
            <a:ext cx="3924300" cy="6591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r>
              <a:rPr lang="cs-CZ" altLang="en-US"/>
              <a:t>How to prepare right Use cases</a:t>
            </a:r>
            <a:r>
              <a:rPr lang="en-US" altLang="en-US"/>
              <a:t>? Example</a:t>
            </a:r>
          </a:p>
        </p:txBody>
      </p:sp>
      <p:sp>
        <p:nvSpPr>
          <p:cNvPr id="351235" name="Rectangle 3"/>
          <p:cNvSpPr>
            <a:spLocks noGrp="1" noChangeArrowheads="1"/>
          </p:cNvSpPr>
          <p:nvPr>
            <p:ph type="body" idx="1"/>
          </p:nvPr>
        </p:nvSpPr>
        <p:spPr/>
        <p:txBody>
          <a:bodyPr/>
          <a:lstStyle/>
          <a:p>
            <a:endParaRPr lang="de-DE" altLang="en-US"/>
          </a:p>
        </p:txBody>
      </p:sp>
      <p:pic>
        <p:nvPicPr>
          <p:cNvPr id="351237" name="Picture 5" descr="airline-exte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981075"/>
            <a:ext cx="6734175" cy="5429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r>
              <a:rPr lang="cs-CZ" altLang="en-US"/>
              <a:t>How to prepare right Use cases</a:t>
            </a:r>
            <a:r>
              <a:rPr lang="en-US" altLang="en-US"/>
              <a:t>? Example</a:t>
            </a:r>
          </a:p>
        </p:txBody>
      </p:sp>
      <p:pic>
        <p:nvPicPr>
          <p:cNvPr id="353285" name="Picture 5" descr="airline-uses-wr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484313"/>
            <a:ext cx="5629275" cy="1933575"/>
          </a:xfrm>
          <a:prstGeom prst="rect">
            <a:avLst/>
          </a:prstGeom>
          <a:noFill/>
          <a:extLst>
            <a:ext uri="{909E8E84-426E-40DD-AFC4-6F175D3DCCD1}">
              <a14:hiddenFill xmlns:a14="http://schemas.microsoft.com/office/drawing/2010/main">
                <a:solidFill>
                  <a:srgbClr val="FFFFFF"/>
                </a:solidFill>
              </a14:hiddenFill>
            </a:ext>
          </a:extLst>
        </p:spPr>
      </p:pic>
      <p:pic>
        <p:nvPicPr>
          <p:cNvPr id="353287" name="Picture 7" descr="airline-extends-r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3500438"/>
            <a:ext cx="5572125" cy="1933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r>
              <a:rPr lang="en-US" altLang="en-US"/>
              <a:t>Sources</a:t>
            </a:r>
            <a:endParaRPr lang="de-DE" altLang="en-US"/>
          </a:p>
        </p:txBody>
      </p:sp>
      <p:sp>
        <p:nvSpPr>
          <p:cNvPr id="342019" name="Rectangle 3"/>
          <p:cNvSpPr>
            <a:spLocks noGrp="1" noChangeArrowheads="1"/>
          </p:cNvSpPr>
          <p:nvPr>
            <p:ph type="body" idx="1"/>
          </p:nvPr>
        </p:nvSpPr>
        <p:spPr>
          <a:xfrm>
            <a:off x="533400" y="2060575"/>
            <a:ext cx="8364538" cy="4387850"/>
          </a:xfrm>
        </p:spPr>
        <p:txBody>
          <a:bodyPr/>
          <a:lstStyle/>
          <a:p>
            <a:r>
              <a:rPr lang="en-US" altLang="en-US" sz="2400">
                <a:hlinkClick r:id="rId2"/>
              </a:rPr>
              <a:t>http://www.gatherspace.com/static/use_case_example.html</a:t>
            </a:r>
            <a:endParaRPr lang="en-US" altLang="en-US" sz="2400"/>
          </a:p>
          <a:p>
            <a:r>
              <a:rPr lang="en-US" altLang="en-US" sz="2400">
                <a:hlinkClick r:id="rId3"/>
              </a:rPr>
              <a:t>http://www.andrew.cmu.edu/course/90-754/umlucdfaq.html</a:t>
            </a:r>
            <a:endParaRPr lang="en-US" altLang="en-US" sz="2400"/>
          </a:p>
          <a:p>
            <a:r>
              <a:rPr lang="en-US" altLang="en-US" sz="2400">
                <a:hlinkClick r:id="rId4"/>
              </a:rPr>
              <a:t>http://www.objectmentor.com/resources/articles/usecases.pdf</a:t>
            </a:r>
            <a:endParaRPr lang="en-US" altLang="en-US" sz="2400"/>
          </a:p>
          <a:p>
            <a:r>
              <a:rPr lang="en-US" altLang="en-US" sz="2400">
                <a:hlinkClick r:id="rId5"/>
              </a:rPr>
              <a:t>http://www.math-cs.gordon.edu/courses/cs211/ATMExample/UseCases.html</a:t>
            </a:r>
            <a:endParaRPr lang="en-US" altLang="en-US" sz="2400"/>
          </a:p>
          <a:p>
            <a:endParaRPr lang="en-US" altLang="en-US" sz="2400"/>
          </a:p>
          <a:p>
            <a:r>
              <a:rPr lang="en-US" altLang="en-US" sz="2400"/>
              <a:t>Use case in Wikipedia</a:t>
            </a:r>
          </a:p>
          <a:p>
            <a:endParaRPr lang="en-US" altLang="en-US" sz="2400"/>
          </a:p>
          <a:p>
            <a:r>
              <a:rPr lang="en-US" altLang="en-US" sz="2400"/>
              <a:t>Use Case document in our web</a:t>
            </a:r>
          </a:p>
          <a:p>
            <a:endParaRPr lang="de-DE" altLang="en-US" sz="2400"/>
          </a:p>
        </p:txBody>
      </p:sp>
    </p:spTree>
  </p:cSld>
  <p:clrMapOvr>
    <a:masterClrMapping/>
  </p:clrMapOvr>
  <p:transition>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r>
              <a:rPr lang="en-US" altLang="en-US"/>
              <a:t>Project Task 3</a:t>
            </a:r>
            <a:endParaRPr lang="de-DE" altLang="en-US"/>
          </a:p>
        </p:txBody>
      </p:sp>
      <p:sp>
        <p:nvSpPr>
          <p:cNvPr id="335875" name="Rectangle 3"/>
          <p:cNvSpPr>
            <a:spLocks noGrp="1" noChangeArrowheads="1"/>
          </p:cNvSpPr>
          <p:nvPr>
            <p:ph type="body" idx="1"/>
          </p:nvPr>
        </p:nvSpPr>
        <p:spPr>
          <a:xfrm>
            <a:off x="533400" y="2276475"/>
            <a:ext cx="8364538" cy="4171950"/>
          </a:xfrm>
        </p:spPr>
        <p:txBody>
          <a:bodyPr/>
          <a:lstStyle/>
          <a:p>
            <a:pPr>
              <a:buFontTx/>
              <a:buNone/>
            </a:pPr>
            <a:r>
              <a:rPr lang="en-US" altLang="en-US" sz="2400"/>
              <a:t>Use case analysis 1) For the defined subsystems create structured UC. 2) Demonstrate traceability among requirements and UC</a:t>
            </a:r>
          </a:p>
        </p:txBody>
      </p:sp>
    </p:spTree>
  </p:cSld>
  <p:clrMapOvr>
    <a:masterClrMapping/>
  </p:clrMapOvr>
  <p:transition>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r>
              <a:rPr lang="en-US" altLang="en-US"/>
              <a:t>Major types in Use Case diagrams</a:t>
            </a:r>
          </a:p>
        </p:txBody>
      </p:sp>
      <p:sp>
        <p:nvSpPr>
          <p:cNvPr id="359427" name="Rectangle 3"/>
          <p:cNvSpPr>
            <a:spLocks noGrp="1" noChangeArrowheads="1"/>
          </p:cNvSpPr>
          <p:nvPr>
            <p:ph type="body" idx="1"/>
          </p:nvPr>
        </p:nvSpPr>
        <p:spPr>
          <a:xfrm>
            <a:off x="0" y="914400"/>
            <a:ext cx="7019925" cy="5538788"/>
          </a:xfrm>
        </p:spPr>
        <p:txBody>
          <a:bodyPr/>
          <a:lstStyle/>
          <a:p>
            <a:pPr>
              <a:lnSpc>
                <a:spcPct val="80000"/>
              </a:lnSpc>
            </a:pPr>
            <a:r>
              <a:rPr lang="en-US" altLang="en-US" sz="1600" b="1"/>
              <a:t>Use cases</a:t>
            </a:r>
            <a:r>
              <a:rPr lang="en-US" altLang="en-US" sz="1600"/>
              <a:t>. A use case describes a </a:t>
            </a:r>
            <a:r>
              <a:rPr lang="en-US" altLang="en-US" sz="1600" u="sng"/>
              <a:t>sequence of actions that provide something of measurable value to an actor</a:t>
            </a:r>
            <a:r>
              <a:rPr lang="en-US" altLang="en-US" sz="1600"/>
              <a:t> and is drawn as a horizontal ellipse. </a:t>
            </a:r>
          </a:p>
          <a:p>
            <a:pPr>
              <a:lnSpc>
                <a:spcPct val="80000"/>
              </a:lnSpc>
            </a:pPr>
            <a:r>
              <a:rPr lang="en-US" altLang="en-US" sz="1600" b="1"/>
              <a:t>Actors</a:t>
            </a:r>
            <a:r>
              <a:rPr lang="en-US" altLang="en-US" sz="1600"/>
              <a:t>. An actor is a </a:t>
            </a:r>
            <a:r>
              <a:rPr lang="en-US" altLang="en-US" sz="1600" u="sng"/>
              <a:t>person, organization, or external system that plays a role in one or more interactions with your system</a:t>
            </a:r>
            <a:r>
              <a:rPr lang="en-US" altLang="en-US" sz="1600"/>
              <a:t>. Actors are drawn as stick figures. </a:t>
            </a:r>
          </a:p>
          <a:p>
            <a:pPr>
              <a:lnSpc>
                <a:spcPct val="80000"/>
              </a:lnSpc>
            </a:pPr>
            <a:r>
              <a:rPr lang="en-US" altLang="en-US" sz="1600" b="1"/>
              <a:t>Associations</a:t>
            </a:r>
            <a:r>
              <a:rPr lang="en-US" altLang="en-US" sz="1600"/>
              <a:t>.  Associations between actors and use cases are indicated in use case diagrams by solid lines. An association exists whenever an actor is involved with an interaction described by a use case.  Associations are modeled as lines connecting use cases and actors to one another, with an optional arrowhead on one end of the line. The arrowhead is often used to indicating the direction of the initial invocation of the relationship or to indicate the primary actor within the use case.  The arrowheads are typically confused with data flow and as a result I avoid their use. </a:t>
            </a:r>
          </a:p>
          <a:p>
            <a:pPr>
              <a:lnSpc>
                <a:spcPct val="80000"/>
              </a:lnSpc>
            </a:pPr>
            <a:r>
              <a:rPr lang="en-US" altLang="en-US" sz="1600" b="1"/>
              <a:t>System boundary boxes (optional)</a:t>
            </a:r>
            <a:r>
              <a:rPr lang="en-US" altLang="en-US" sz="1600"/>
              <a:t>. You can draw a rectangle around the use cases, called the system boundary box, to indicates the scope of your system.  Anything within the box represents functionality that is in scope and anything outside the box is not.  System boundary boxes are rarely used, although on occasion I have used them to identify which use cases will be delivered in each major release of a system.  </a:t>
            </a:r>
            <a:r>
              <a:rPr lang="en-US" altLang="en-US" sz="1600">
                <a:hlinkClick r:id="" action="ppaction://noaction"/>
              </a:rPr>
              <a:t>Figure 2</a:t>
            </a:r>
            <a:r>
              <a:rPr lang="en-US" altLang="en-US" sz="1600"/>
              <a:t> shows how this could be done. </a:t>
            </a:r>
          </a:p>
          <a:p>
            <a:pPr>
              <a:lnSpc>
                <a:spcPct val="80000"/>
              </a:lnSpc>
            </a:pPr>
            <a:r>
              <a:rPr lang="en-US" altLang="en-US" sz="1600" b="1"/>
              <a:t>Packages (optional)</a:t>
            </a:r>
            <a:r>
              <a:rPr lang="en-US" altLang="en-US" sz="1600"/>
              <a:t>.  Packages are UML constructs that enable you to organize model elements (such as use cases) into groups. Packages are depicted as file folders and can be used on any of the UML diagrams, including both use case diagrams and class diagrams. I use packages only when my diagrams become unwieldy, which generally implies they cannot be printed on a single page, to organize a large diagram into smaller ones.  </a:t>
            </a:r>
            <a:r>
              <a:rPr lang="en-US" altLang="en-US" sz="1600">
                <a:hlinkClick r:id="" action="ppaction://noaction"/>
              </a:rPr>
              <a:t>Figure 3</a:t>
            </a:r>
            <a:r>
              <a:rPr lang="en-US" altLang="en-US" sz="1600"/>
              <a:t> depicts how </a:t>
            </a:r>
            <a:r>
              <a:rPr lang="en-US" altLang="en-US" sz="1600">
                <a:hlinkClick r:id="" action="ppaction://noaction"/>
              </a:rPr>
              <a:t>Figure 1</a:t>
            </a:r>
            <a:r>
              <a:rPr lang="en-US" altLang="en-US" sz="1600"/>
              <a:t> could be reorganized with packages. </a:t>
            </a:r>
          </a:p>
          <a:p>
            <a:pPr>
              <a:lnSpc>
                <a:spcPct val="80000"/>
              </a:lnSpc>
            </a:pPr>
            <a:endParaRPr lang="en-US" altLang="en-US" sz="1600"/>
          </a:p>
        </p:txBody>
      </p:sp>
      <p:pic>
        <p:nvPicPr>
          <p:cNvPr id="359428" name="Picture 4"/>
          <p:cNvPicPr>
            <a:picLocks noChangeAspect="1" noChangeArrowheads="1"/>
          </p:cNvPicPr>
          <p:nvPr/>
        </p:nvPicPr>
        <p:blipFill>
          <a:blip r:embed="rId2">
            <a:extLst>
              <a:ext uri="{28A0092B-C50C-407E-A947-70E740481C1C}">
                <a14:useLocalDpi xmlns:a14="http://schemas.microsoft.com/office/drawing/2010/main" val="0"/>
              </a:ext>
            </a:extLst>
          </a:blip>
          <a:srcRect r="56786" b="31314"/>
          <a:stretch>
            <a:fillRect/>
          </a:stretch>
        </p:blipFill>
        <p:spPr bwMode="auto">
          <a:xfrm>
            <a:off x="7058025" y="1844675"/>
            <a:ext cx="208597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500" name="Rectangle 4"/>
          <p:cNvSpPr>
            <a:spLocks noGrp="1" noChangeArrowheads="1"/>
          </p:cNvSpPr>
          <p:nvPr>
            <p:ph type="title"/>
          </p:nvPr>
        </p:nvSpPr>
        <p:spPr/>
        <p:txBody>
          <a:bodyPr/>
          <a:lstStyle/>
          <a:p>
            <a:r>
              <a:rPr lang="en-US" altLang="en-US"/>
              <a:t>Introduction</a:t>
            </a:r>
          </a:p>
        </p:txBody>
      </p:sp>
      <p:sp>
        <p:nvSpPr>
          <p:cNvPr id="362499" name="Rectangle 3"/>
          <p:cNvSpPr>
            <a:spLocks noGrp="1" noChangeArrowheads="1"/>
          </p:cNvSpPr>
          <p:nvPr>
            <p:ph type="body" sz="half" idx="1"/>
          </p:nvPr>
        </p:nvSpPr>
        <p:spPr>
          <a:xfrm>
            <a:off x="533400" y="914400"/>
            <a:ext cx="8359775" cy="930275"/>
          </a:xfrm>
        </p:spPr>
        <p:txBody>
          <a:bodyPr/>
          <a:lstStyle/>
          <a:p>
            <a:pPr>
              <a:lnSpc>
                <a:spcPct val="90000"/>
              </a:lnSpc>
            </a:pPr>
            <a:r>
              <a:rPr lang="en-US" altLang="en-US" sz="2400"/>
              <a:t>A use case describes a actions that provide a measurable value to an actor. </a:t>
            </a:r>
          </a:p>
        </p:txBody>
      </p:sp>
      <p:sp>
        <p:nvSpPr>
          <p:cNvPr id="362501" name="Rectangle 5"/>
          <p:cNvSpPr>
            <a:spLocks noGrp="1" noChangeArrowheads="1"/>
          </p:cNvSpPr>
          <p:nvPr>
            <p:ph type="body" sz="half" idx="2"/>
          </p:nvPr>
        </p:nvSpPr>
        <p:spPr>
          <a:xfrm>
            <a:off x="107950" y="1844675"/>
            <a:ext cx="4535488" cy="4675188"/>
          </a:xfrm>
        </p:spPr>
        <p:txBody>
          <a:bodyPr/>
          <a:lstStyle/>
          <a:p>
            <a:pPr marL="457200" indent="-457200">
              <a:lnSpc>
                <a:spcPct val="90000"/>
              </a:lnSpc>
              <a:buFontTx/>
              <a:buAutoNum type="arabicPeriod"/>
            </a:pPr>
            <a:r>
              <a:rPr lang="en-US" altLang="en-US" sz="2400"/>
              <a:t>Use Case Names Begin With a Strong Verb </a:t>
            </a:r>
          </a:p>
          <a:p>
            <a:pPr marL="457200" indent="-457200">
              <a:lnSpc>
                <a:spcPct val="90000"/>
              </a:lnSpc>
              <a:buFontTx/>
              <a:buAutoNum type="arabicPeriod"/>
            </a:pPr>
            <a:r>
              <a:rPr lang="en-US" altLang="en-US" sz="2400"/>
              <a:t>Name Use Cases Using Domain Terminology </a:t>
            </a:r>
          </a:p>
          <a:p>
            <a:pPr marL="457200" indent="-457200">
              <a:lnSpc>
                <a:spcPct val="90000"/>
              </a:lnSpc>
              <a:buFontTx/>
              <a:buAutoNum type="arabicPeriod"/>
            </a:pPr>
            <a:r>
              <a:rPr lang="en-US" altLang="en-US" sz="2400"/>
              <a:t>Place Your Primary Use Cases In The Top-Left Corner Of The Diagram </a:t>
            </a:r>
          </a:p>
          <a:p>
            <a:pPr marL="457200" indent="-457200">
              <a:lnSpc>
                <a:spcPct val="90000"/>
              </a:lnSpc>
              <a:buFontTx/>
              <a:buAutoNum type="arabicPeriod"/>
            </a:pPr>
            <a:r>
              <a:rPr lang="en-US" altLang="en-US" sz="2400"/>
              <a:t>Imply Timing Considerations By Stacking Use Cases.  As you see in </a:t>
            </a:r>
            <a:r>
              <a:rPr lang="en-US" altLang="en-US" sz="2400">
                <a:hlinkClick r:id="" action="ppaction://noaction"/>
              </a:rPr>
              <a:t>Figure 1</a:t>
            </a:r>
            <a:r>
              <a:rPr lang="en-US" altLang="en-US" sz="2400"/>
              <a:t>, the use cases that typically occur first are shown above those that appear later.  </a:t>
            </a:r>
          </a:p>
        </p:txBody>
      </p:sp>
      <p:pic>
        <p:nvPicPr>
          <p:cNvPr id="362503" name="Picture 7" descr="useCaseStackedUseC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2166938"/>
            <a:ext cx="4427537" cy="3246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endParaRPr lang="de-DE" altLang="en-US"/>
          </a:p>
        </p:txBody>
      </p:sp>
      <p:pic>
        <p:nvPicPr>
          <p:cNvPr id="364548" name="Picture 4"/>
          <p:cNvPicPr>
            <a:picLocks noChangeAspect="1" noChangeArrowheads="1"/>
          </p:cNvPicPr>
          <p:nvPr/>
        </p:nvPicPr>
        <p:blipFill>
          <a:blip r:embed="rId2">
            <a:extLst>
              <a:ext uri="{28A0092B-C50C-407E-A947-70E740481C1C}">
                <a14:useLocalDpi xmlns:a14="http://schemas.microsoft.com/office/drawing/2010/main" val="0"/>
              </a:ext>
            </a:extLst>
          </a:blip>
          <a:srcRect l="20599" t="31062" r="18744" b="18187"/>
          <a:stretch>
            <a:fillRect/>
          </a:stretch>
        </p:blipFill>
        <p:spPr bwMode="auto">
          <a:xfrm>
            <a:off x="755650" y="1268413"/>
            <a:ext cx="7418388"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4" name="Rectangle 6"/>
          <p:cNvSpPr>
            <a:spLocks noGrp="1" noChangeArrowheads="1"/>
          </p:cNvSpPr>
          <p:nvPr>
            <p:ph type="title"/>
          </p:nvPr>
        </p:nvSpPr>
        <p:spPr/>
        <p:txBody>
          <a:bodyPr/>
          <a:lstStyle/>
          <a:p>
            <a:r>
              <a:rPr lang="en-US" altLang="en-US"/>
              <a:t>Generalization</a:t>
            </a:r>
          </a:p>
        </p:txBody>
      </p:sp>
      <p:sp>
        <p:nvSpPr>
          <p:cNvPr id="155656" name="Rectangle 8"/>
          <p:cNvSpPr>
            <a:spLocks noGrp="1" noChangeArrowheads="1"/>
          </p:cNvSpPr>
          <p:nvPr>
            <p:ph type="body" sz="half" idx="2"/>
          </p:nvPr>
        </p:nvSpPr>
        <p:spPr>
          <a:xfrm>
            <a:off x="457200" y="4953000"/>
            <a:ext cx="8229600" cy="941388"/>
          </a:xfrm>
        </p:spPr>
        <p:txBody>
          <a:bodyPr/>
          <a:lstStyle/>
          <a:p>
            <a:pPr marL="228600" indent="-228600">
              <a:buFont typeface="Wingdings" pitchFamily="2" charset="2"/>
              <a:buChar char="§"/>
            </a:pPr>
            <a:r>
              <a:rPr lang="en-US" altLang="en-US" sz="2200"/>
              <a:t>Shows inheritance and specialization</a:t>
            </a:r>
          </a:p>
          <a:p>
            <a:pPr marL="228600" indent="-228600">
              <a:buFont typeface="Wingdings" pitchFamily="2" charset="2"/>
              <a:buChar char="§"/>
            </a:pPr>
            <a:r>
              <a:rPr lang="en-US" altLang="en-US" sz="2200"/>
              <a:t>One use case is simply a special kind of another</a:t>
            </a:r>
          </a:p>
        </p:txBody>
      </p:sp>
      <p:pic>
        <p:nvPicPr>
          <p:cNvPr id="155659" name="Picture 1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1371600"/>
            <a:ext cx="8229600" cy="3438525"/>
          </a:xfrm>
          <a:noFill/>
          <a:ln/>
          <a:extLs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Tree>
    <p:extLst>
      <p:ext uri="{BB962C8B-B14F-4D97-AF65-F5344CB8AC3E}">
        <p14:creationId xmlns:p14="http://schemas.microsoft.com/office/powerpoint/2010/main" val="2930295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ltLang="en-US"/>
              <a:t>Includes</a:t>
            </a:r>
          </a:p>
        </p:txBody>
      </p:sp>
      <p:sp>
        <p:nvSpPr>
          <p:cNvPr id="181252" name="Rectangle 4"/>
          <p:cNvSpPr>
            <a:spLocks noGrp="1" noChangeArrowheads="1"/>
          </p:cNvSpPr>
          <p:nvPr>
            <p:ph type="body" sz="half" idx="2"/>
          </p:nvPr>
        </p:nvSpPr>
        <p:spPr>
          <a:xfrm>
            <a:off x="457200" y="4953000"/>
            <a:ext cx="8229600" cy="941388"/>
          </a:xfrm>
        </p:spPr>
        <p:txBody>
          <a:bodyPr/>
          <a:lstStyle/>
          <a:p>
            <a:pPr marL="228600" indent="-228600">
              <a:buFont typeface="Wingdings" pitchFamily="2" charset="2"/>
              <a:buChar char="§"/>
            </a:pPr>
            <a:r>
              <a:rPr lang="en-US" altLang="en-US" sz="2200"/>
              <a:t>“Factor out” of a use case commonly used behavior</a:t>
            </a:r>
          </a:p>
          <a:p>
            <a:pPr marL="228600" indent="-228600">
              <a:buFont typeface="Wingdings" pitchFamily="2" charset="2"/>
              <a:buChar char="§"/>
            </a:pPr>
            <a:r>
              <a:rPr lang="en-US" altLang="en-US" sz="2200"/>
              <a:t>Allows reuse of functionality by multiple use cases</a:t>
            </a:r>
          </a:p>
        </p:txBody>
      </p:sp>
      <p:pic>
        <p:nvPicPr>
          <p:cNvPr id="181253"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598613"/>
            <a:ext cx="8229600" cy="3352800"/>
          </a:xfrm>
          <a:noFill/>
          <a:ln/>
          <a:extLs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Tree>
    <p:extLst>
      <p:ext uri="{BB962C8B-B14F-4D97-AF65-F5344CB8AC3E}">
        <p14:creationId xmlns:p14="http://schemas.microsoft.com/office/powerpoint/2010/main" val="3335896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ltLang="en-US"/>
              <a:t>Extends</a:t>
            </a:r>
          </a:p>
        </p:txBody>
      </p:sp>
      <p:sp>
        <p:nvSpPr>
          <p:cNvPr id="182276" name="Rectangle 4"/>
          <p:cNvSpPr>
            <a:spLocks noGrp="1" noChangeArrowheads="1"/>
          </p:cNvSpPr>
          <p:nvPr>
            <p:ph type="body" sz="half" idx="2"/>
          </p:nvPr>
        </p:nvSpPr>
        <p:spPr>
          <a:xfrm>
            <a:off x="457200" y="4800600"/>
            <a:ext cx="8229600" cy="1371600"/>
          </a:xfrm>
        </p:spPr>
        <p:txBody>
          <a:bodyPr/>
          <a:lstStyle/>
          <a:p>
            <a:pPr marL="228600" indent="-228600">
              <a:buFont typeface="Wingdings" pitchFamily="2" charset="2"/>
              <a:buChar char="§"/>
            </a:pPr>
            <a:r>
              <a:rPr lang="en-US" altLang="en-US" sz="2200"/>
              <a:t>Indicates that one use case adds or replaces behavior of another</a:t>
            </a:r>
          </a:p>
          <a:p>
            <a:pPr marL="228600" indent="-228600">
              <a:buFont typeface="Wingdings" pitchFamily="2" charset="2"/>
              <a:buChar char="§"/>
            </a:pPr>
            <a:r>
              <a:rPr lang="en-US" altLang="en-US" sz="2200"/>
              <a:t>Must have a an associated extension point</a:t>
            </a:r>
          </a:p>
          <a:p>
            <a:pPr marL="228600" indent="-228600">
              <a:buFont typeface="Wingdings" pitchFamily="2" charset="2"/>
              <a:buChar char="§"/>
            </a:pPr>
            <a:r>
              <a:rPr lang="en-US" altLang="en-US" sz="2200"/>
              <a:t>May have a condition</a:t>
            </a:r>
          </a:p>
        </p:txBody>
      </p:sp>
      <p:pic>
        <p:nvPicPr>
          <p:cNvPr id="182277"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598613"/>
            <a:ext cx="8229600" cy="3094037"/>
          </a:xfrm>
          <a:noFill/>
          <a:ln/>
          <a:extLs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Tree>
    <p:extLst>
      <p:ext uri="{BB962C8B-B14F-4D97-AF65-F5344CB8AC3E}">
        <p14:creationId xmlns:p14="http://schemas.microsoft.com/office/powerpoint/2010/main" val="846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cs-CZ" altLang="en-US"/>
              <a:t>How to prepare right Use cases</a:t>
            </a:r>
            <a:r>
              <a:rPr lang="en-US" altLang="en-US"/>
              <a:t>? Example</a:t>
            </a:r>
          </a:p>
        </p:txBody>
      </p:sp>
      <p:pic>
        <p:nvPicPr>
          <p:cNvPr id="360452" name="Picture 4"/>
          <p:cNvPicPr>
            <a:picLocks noChangeAspect="1" noChangeArrowheads="1"/>
          </p:cNvPicPr>
          <p:nvPr/>
        </p:nvPicPr>
        <p:blipFill>
          <a:blip r:embed="rId3">
            <a:extLst>
              <a:ext uri="{28A0092B-C50C-407E-A947-70E740481C1C}">
                <a14:useLocalDpi xmlns:a14="http://schemas.microsoft.com/office/drawing/2010/main" val="0"/>
              </a:ext>
            </a:extLst>
          </a:blip>
          <a:srcRect l="16907" t="24365" r="55473" b="26189"/>
          <a:stretch>
            <a:fillRect/>
          </a:stretch>
        </p:blipFill>
        <p:spPr bwMode="auto">
          <a:xfrm>
            <a:off x="827088" y="828675"/>
            <a:ext cx="6840537" cy="602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p:transition>
  <p:timing>
    <p:tnLst>
      <p:par>
        <p:cTn id="1" dur="indefinite" restart="never" nodeType="tmRoot"/>
      </p:par>
    </p:tnLst>
  </p:timing>
</p:sld>
</file>

<file path=ppt/theme/theme1.xml><?xml version="1.0" encoding="utf-8"?>
<a:theme xmlns:a="http://schemas.openxmlformats.org/drawingml/2006/main" name="template">
  <a:themeElements>
    <a:clrScheme nam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plat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C:\My Documents\Whitten PPT (revised)\template.pot</Template>
  <TotalTime>8</TotalTime>
  <Pages>5</Pages>
  <Words>980</Words>
  <Application>Microsoft Office PowerPoint</Application>
  <PresentationFormat>On-screen Show (4:3)</PresentationFormat>
  <Paragraphs>77</Paragraphs>
  <Slides>18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Times New Roman</vt:lpstr>
      <vt:lpstr>Arial</vt:lpstr>
      <vt:lpstr>Book Antiqua</vt:lpstr>
      <vt:lpstr>template</vt:lpstr>
      <vt:lpstr>PowerPoint Presentation</vt:lpstr>
      <vt:lpstr>Project Task 3</vt:lpstr>
      <vt:lpstr>Major types in Use Case diagrams</vt:lpstr>
      <vt:lpstr>Introduction</vt:lpstr>
      <vt:lpstr>PowerPoint Presentation</vt:lpstr>
      <vt:lpstr>Generalization</vt:lpstr>
      <vt:lpstr>Includes</vt:lpstr>
      <vt:lpstr>Extends</vt:lpstr>
      <vt:lpstr>How to prepare right Use cases? Example</vt:lpstr>
      <vt:lpstr>How to prepare right Use cases? Example</vt:lpstr>
      <vt:lpstr>Example</vt:lpstr>
      <vt:lpstr>Example</vt:lpstr>
      <vt:lpstr>How to prepare right Use cases? Example</vt:lpstr>
      <vt:lpstr>How to prepare right Use cases? Example</vt:lpstr>
      <vt:lpstr>How to prepare right Use cases? Example</vt:lpstr>
      <vt:lpstr>How to prepare right Use cases? Example</vt:lpstr>
      <vt:lpstr>How to prepare right Use cases? Example</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Analysis and Design of ITS</dc:title>
  <dc:creator>OP</dc:creator>
  <cp:lastModifiedBy>Pribyl, Ondrej</cp:lastModifiedBy>
  <cp:revision>168</cp:revision>
  <cp:lastPrinted>1999-02-22T19:32:19Z</cp:lastPrinted>
  <dcterms:created xsi:type="dcterms:W3CDTF">1996-06-28T11:49:40Z</dcterms:created>
  <dcterms:modified xsi:type="dcterms:W3CDTF">2013-11-11T12:48:06Z</dcterms:modified>
</cp:coreProperties>
</file>